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13"/>
  </p:notesMasterIdLst>
  <p:sldIdLst>
    <p:sldId id="257" r:id="rId3"/>
    <p:sldId id="258" r:id="rId4"/>
    <p:sldId id="259" r:id="rId5"/>
    <p:sldId id="260" r:id="rId6"/>
    <p:sldId id="261" r:id="rId7"/>
    <p:sldId id="269" r:id="rId8"/>
    <p:sldId id="263" r:id="rId9"/>
    <p:sldId id="268" r:id="rId10"/>
    <p:sldId id="266" r:id="rId11"/>
    <p:sldId id="267" r:id="rId1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7587" autoAdjust="0"/>
  </p:normalViewPr>
  <p:slideViewPr>
    <p:cSldViewPr snapToGrid="0">
      <p:cViewPr varScale="1">
        <p:scale>
          <a:sx n="39" d="100"/>
          <a:sy n="39" d="100"/>
        </p:scale>
        <p:origin x="1672" y="4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C66490-9783-42DA-A752-7D10D8C5294E}" type="datetimeFigureOut">
              <a:rPr lang="sv-SE" smtClean="0"/>
              <a:t>2021-06-04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2B398D-EFC8-4D0E-A336-ADED22249684}" type="slidenum">
              <a:rPr lang="sv-SE" smtClean="0"/>
              <a:t>‹#›</a:t>
            </a:fld>
            <a:endParaRPr lang="sv-SE"/>
          </a:p>
        </p:txBody>
      </p:sp>
    </p:spTree>
    <p:extLst>
      <p:ext uri="{BB962C8B-B14F-4D97-AF65-F5344CB8AC3E}">
        <p14:creationId xmlns:p14="http://schemas.microsoft.com/office/powerpoint/2010/main" val="233261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Denna information gäller för Värnamo sjukhus.</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4401-568A-494C-BAC8-7EC91C2B605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114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a:t>
            </a:r>
            <a:r>
              <a:rPr lang="sv-SE" baseline="0" dirty="0" smtClean="0"/>
              <a:t>i har kommit fram till slutet av denna presentation och vill tacka för uppmärksamheten.</a:t>
            </a:r>
          </a:p>
          <a:p>
            <a:r>
              <a:rPr lang="sv-SE" baseline="0" dirty="0" smtClean="0"/>
              <a:t>Vi ser fram emot att jobba mer er!</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4401-568A-494C-BAC8-7EC91C2B605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957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Här är vi som jobbar inom område läkemedelsförsörjning på Värnamo sjukhus.</a:t>
            </a:r>
          </a:p>
          <a:p>
            <a:r>
              <a:rPr lang="sv-SE" baseline="0" dirty="0" smtClean="0"/>
              <a:t>Vi finns på plats på sjukhuset helgfri måndag till fredag </a:t>
            </a:r>
            <a:r>
              <a:rPr lang="sv-SE" baseline="0" dirty="0" err="1" smtClean="0"/>
              <a:t>kl</a:t>
            </a:r>
            <a:r>
              <a:rPr lang="sv-SE" baseline="0" dirty="0" smtClean="0"/>
              <a:t> 8-16. </a:t>
            </a:r>
          </a:p>
          <a:p>
            <a:r>
              <a:rPr lang="sv-SE" baseline="0" dirty="0" smtClean="0"/>
              <a:t>På följande bilder beskrivs det arbete som går under  benämningen ”utökat farmaceutiskt stöd”. Utöver vad som beskrivs på dessa bilder hjälper vi gärna till med </a:t>
            </a:r>
          </a:p>
          <a:p>
            <a:pPr marL="171450" indent="-171450">
              <a:buFont typeface="Arial" panose="020B0604020202020204" pitchFamily="34" charset="0"/>
              <a:buChar char="•"/>
            </a:pPr>
            <a:endParaRPr lang="sv-SE" baseline="0" dirty="0" smtClean="0"/>
          </a:p>
          <a:p>
            <a:pPr marL="171450" indent="-171450">
              <a:buFont typeface="Arial" panose="020B0604020202020204" pitchFamily="34" charset="0"/>
              <a:buChar char="•"/>
            </a:pPr>
            <a:r>
              <a:rPr lang="sv-SE" baseline="0" dirty="0" smtClean="0"/>
              <a:t>allmänna frågor om läkemedel,</a:t>
            </a:r>
          </a:p>
          <a:p>
            <a:pPr marL="171450" indent="-171450">
              <a:buFont typeface="Arial" panose="020B0604020202020204" pitchFamily="34" charset="0"/>
              <a:buChar char="•"/>
            </a:pPr>
            <a:r>
              <a:rPr lang="sv-SE" baseline="0" dirty="0" smtClean="0"/>
              <a:t>support i Cosmic läkemedelsmodul och Pascal </a:t>
            </a:r>
          </a:p>
          <a:p>
            <a:pPr marL="171450" indent="-171450">
              <a:buFont typeface="Arial" panose="020B0604020202020204" pitchFamily="34" charset="0"/>
              <a:buChar char="•"/>
            </a:pPr>
            <a:r>
              <a:rPr lang="sv-SE" baseline="0" dirty="0" smtClean="0"/>
              <a:t>samt frågor relaterade till läkemedelshantering.</a:t>
            </a:r>
          </a:p>
          <a:p>
            <a:endParaRPr lang="sv-SE" baseline="0" dirty="0" smtClean="0"/>
          </a:p>
          <a:p>
            <a:endParaRPr lang="sv-SE" baseline="0" dirty="0" smtClean="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8A77D-4AEF-4ECA-A4A3-F3793459DAF3}"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7940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Vi finns på medicin-och</a:t>
            </a:r>
            <a:r>
              <a:rPr lang="sv-SE" baseline="0" dirty="0" smtClean="0"/>
              <a:t> geriatrikkliniken, kirurg- och urologkliniken samt på ortopedavdelning B (akuta inläggningar).</a:t>
            </a:r>
          </a:p>
          <a:p>
            <a:r>
              <a:rPr lang="sv-SE" baseline="0" dirty="0" smtClean="0"/>
              <a:t>För att vi lätt ska kunna kommunicera med varandra så finns det på läkemedelsvagnarna så kallade kommunikationsblad. Här skriver ni vad ni vill ha hjälp med på respektive patient. På förmiddagarna kommer farmaceut till enheten och ”tar hand” om uppgifterna. Om det står ett streck över har farmaceut åtagit sig att lösa uppgiften, tex hämta läkemedel på annan enhet, är det överkryssat är uppgiften utförd och läkemedlet finns i patientlådan eller står det en kommentar, tex beställt kommer i eftermiddag.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Vi</a:t>
            </a:r>
            <a:r>
              <a:rPr lang="sv-SE" sz="1200" kern="1200" baseline="0" dirty="0" smtClean="0">
                <a:solidFill>
                  <a:schemeClr val="tx1"/>
                </a:solidFill>
                <a:effectLst/>
                <a:latin typeface="+mn-lt"/>
                <a:ea typeface="+mn-ea"/>
                <a:cs typeface="+mn-cs"/>
              </a:rPr>
              <a:t> går m</a:t>
            </a:r>
            <a:r>
              <a:rPr lang="sv-SE" sz="1200" kern="1200" dirty="0" smtClean="0">
                <a:solidFill>
                  <a:schemeClr val="tx1"/>
                </a:solidFill>
                <a:effectLst/>
                <a:latin typeface="+mn-lt"/>
                <a:ea typeface="+mn-ea"/>
                <a:cs typeface="+mn-cs"/>
              </a:rPr>
              <a:t>orgonrunda på avdelningarna där vi kontrollerar om det finns uppdrag från </a:t>
            </a:r>
            <a:r>
              <a:rPr lang="sv-SE" sz="1200" kern="1200" dirty="0" err="1" smtClean="0">
                <a:solidFill>
                  <a:schemeClr val="tx1"/>
                </a:solidFill>
                <a:effectLst/>
                <a:latin typeface="+mn-lt"/>
                <a:ea typeface="+mn-ea"/>
                <a:cs typeface="+mn-cs"/>
              </a:rPr>
              <a:t>ssk</a:t>
            </a:r>
            <a:r>
              <a:rPr lang="sv-SE" sz="1200" kern="1200" dirty="0" smtClean="0">
                <a:solidFill>
                  <a:schemeClr val="tx1"/>
                </a:solidFill>
                <a:effectLst/>
                <a:latin typeface="+mn-lt"/>
                <a:ea typeface="+mn-ea"/>
                <a:cs typeface="+mn-cs"/>
              </a:rPr>
              <a:t> på respektive modul. </a:t>
            </a:r>
            <a:r>
              <a:rPr lang="sv-SE" sz="1200" b="0" i="0" kern="1200" dirty="0" smtClean="0">
                <a:solidFill>
                  <a:schemeClr val="tx1"/>
                </a:solidFill>
                <a:effectLst/>
                <a:latin typeface="+mn-lt"/>
                <a:ea typeface="+mn-ea"/>
                <a:cs typeface="+mn-cs"/>
              </a:rPr>
              <a:t>Under dagen ringer sjuksköterska vid behov om nya uppdrag</a:t>
            </a:r>
            <a:r>
              <a:rPr lang="sv-SE" sz="1200" b="0" i="0" kern="1200" baseline="0" dirty="0" smtClean="0">
                <a:solidFill>
                  <a:schemeClr val="tx1"/>
                </a:solidFill>
                <a:effectLst/>
                <a:latin typeface="+mn-lt"/>
                <a:ea typeface="+mn-ea"/>
                <a:cs typeface="+mn-cs"/>
              </a:rPr>
              <a:t> då </a:t>
            </a:r>
            <a:r>
              <a:rPr lang="sv-SE" baseline="0" dirty="0" smtClean="0"/>
              <a:t>kommunikationsbladet bara kontrolleras på morgonen.</a:t>
            </a:r>
            <a:endParaRPr lang="sv-SE" sz="1200" b="0" i="0" kern="1200" dirty="0" smtClean="0">
              <a:solidFill>
                <a:schemeClr val="tx1"/>
              </a:solidFill>
              <a:effectLst/>
              <a:latin typeface="+mn-lt"/>
              <a:ea typeface="+mn-ea"/>
              <a:cs typeface="+mn-cs"/>
            </a:endParaRPr>
          </a:p>
          <a:p>
            <a:endParaRPr lang="sv-SE" baseline="0" dirty="0" smtClean="0"/>
          </a:p>
          <a:p>
            <a:r>
              <a:rPr lang="sv-SE" baseline="0" dirty="0" smtClean="0"/>
              <a:t>Skriv så som ordinationen står i Cosmic  med läkemedelsnamn, styrka och dosering. Det underlättar för oss att hämta rätt preparat utan att behöva dubbelkolla i Cosmic. Sjukhuset har ju inte alla styrkor av läkemedel, står är ordinationen </a:t>
            </a:r>
            <a:r>
              <a:rPr lang="sv-SE" baseline="0" dirty="0" err="1" smtClean="0"/>
              <a:t>Citalopram</a:t>
            </a:r>
            <a:r>
              <a:rPr lang="sv-SE" baseline="0" dirty="0" smtClean="0"/>
              <a:t>, 10 mg, 1 tablett dagligen- skriv det- så kommer vi hämta </a:t>
            </a:r>
            <a:r>
              <a:rPr lang="sv-SE" baseline="0" dirty="0" err="1" smtClean="0"/>
              <a:t>Citalopram</a:t>
            </a:r>
            <a:r>
              <a:rPr lang="sv-SE" baseline="0" dirty="0" smtClean="0"/>
              <a:t> 20 mg som vi vet är delbara. Vi hjälper också till att göra bedömning om patient står på läkemedel som inte är nödvändigt att få under vårdtiden, t ex receptfria multivitaminer.</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4401-568A-494C-BAC8-7EC91C2B605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91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Förutom</a:t>
            </a:r>
            <a:r>
              <a:rPr lang="sv-SE" baseline="0" dirty="0" smtClean="0"/>
              <a:t> att ordna fram läkemedel hjälper vi som sagt till med det mesta när det  gäller läkemedel. Det kan vara läkemedelsavstämningar, både med patienten själv eller avstämning av Cosmic-lista mot Pascal.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Vi hjälper till med </a:t>
            </a:r>
            <a:r>
              <a:rPr lang="sv-SE" sz="1200" dirty="0" smtClean="0"/>
              <a:t>Iordningställande av läkemedel i dosett eller i läkemedelspåsar när patienten går hem.</a:t>
            </a:r>
            <a:endParaRPr lang="sv-SE" baseline="0" dirty="0" smtClean="0"/>
          </a:p>
          <a:p>
            <a:r>
              <a:rPr lang="sv-SE" baseline="0" dirty="0" smtClean="0"/>
              <a:t>Varje läkemedelvagn har ett standardsortiment vilket vi hjälper till att fylla en gång per vecka (görs på vissa avdelningar). Tar något slut är det fritt fram för alla att fylla vagnarna!</a:t>
            </a:r>
          </a:p>
          <a:p>
            <a:endParaRPr lang="sv-SE" baseline="0" dirty="0" smtClean="0"/>
          </a:p>
          <a:p>
            <a:r>
              <a:rPr lang="sv-SE" baseline="0" dirty="0" smtClean="0"/>
              <a:t>En vänlig påminnelse i sammanhanget är att vagnarna ska vara låsta så att obehöriga inte kommer åt läkemedlen.</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4401-568A-494C-BAC8-7EC91C2B605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999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Som ni säkert kommer ihåg har vi inget lager av läkemedel i Värnamo utan alla läkemedel kommer i lådor från Jönköping. Är det en kylvara som levereras från vaktmästeriet? – plocka upp direkt. </a:t>
            </a:r>
          </a:p>
          <a:p>
            <a:endParaRPr lang="sv-SE" baseline="0" dirty="0" smtClean="0"/>
          </a:p>
          <a:p>
            <a:r>
              <a:rPr lang="sv-SE" baseline="0" dirty="0" smtClean="0"/>
              <a:t>Deadline för vanlig beställning är </a:t>
            </a:r>
            <a:r>
              <a:rPr lang="sv-SE" baseline="0" dirty="0" err="1" smtClean="0"/>
              <a:t>kl</a:t>
            </a:r>
            <a:r>
              <a:rPr lang="sv-SE" baseline="0" dirty="0" smtClean="0"/>
              <a:t> 12 för att kunna få läkemedlet samma eftermiddag. Det bygger på att läkemedlet finns i sjukhusapotekets lager i Jönköping. Om vi beställer läkemedel till enskild patient meddelar vi er via kommunikationsbladet eller muntligt att läkemedel är att vänta under eftermiddagen.</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4401-568A-494C-BAC8-7EC91C2B605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5109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 det gemensamma</a:t>
            </a:r>
            <a:r>
              <a:rPr lang="sv-SE" baseline="0" dirty="0" smtClean="0"/>
              <a:t> läkemedelsrummet finns 3 olika lager: </a:t>
            </a:r>
          </a:p>
          <a:p>
            <a:pPr marL="171450" indent="-171450">
              <a:buFont typeface="Arial" panose="020B0604020202020204" pitchFamily="34" charset="0"/>
              <a:buChar char="•"/>
            </a:pPr>
            <a:r>
              <a:rPr lang="sv-SE" baseline="0" dirty="0" smtClean="0"/>
              <a:t>På höger sida längre in finns det så kallade akutförrådet. Detta är ett förråd av läkemedel som är relativt vanliga, men kan behövas mycket av i omgångar. För att undvika extratransporter på t ex helger finns därför akutförrådet som är en form av buffertförråd. När läkemedel hämtas här ifrån är det viktigt att man tar HELA förpackningen och beställer i RD alternativt meddelar oss eller sjukhusapoteket så att vi beställer nytt och debiterar den enhet som hämtade.</a:t>
            </a:r>
          </a:p>
          <a:p>
            <a:pPr marL="171450" indent="-171450">
              <a:buFont typeface="Arial" panose="020B0604020202020204" pitchFamily="34" charset="0"/>
              <a:buChar char="•"/>
            </a:pPr>
            <a:r>
              <a:rPr lang="sv-SE" baseline="0" dirty="0" smtClean="0"/>
              <a:t>På höger sida direkt när man kommer in så finns det en sektion med ett basförråd som ses över och beställs av sjukhusapoteket. Basförrådet består av ett fast sortiment. Här har vi t ex ögondroppar för patienter som inte har med sig egna, läkemedel mot organavstötning, antibiotika.</a:t>
            </a:r>
          </a:p>
          <a:p>
            <a:pPr marL="171450" indent="-171450">
              <a:buFont typeface="Arial" panose="020B0604020202020204" pitchFamily="34" charset="0"/>
              <a:buChar char="•"/>
            </a:pPr>
            <a:r>
              <a:rPr lang="sv-SE" baseline="0" dirty="0" smtClean="0"/>
              <a:t>På vänster sida finns det lågfrekventa läkemedel som kan hämtas och användas av alla enheter på sjukhuset. </a:t>
            </a:r>
          </a:p>
          <a:p>
            <a:pPr marL="171450" indent="-171450">
              <a:buFont typeface="Arial" panose="020B0604020202020204" pitchFamily="34" charset="0"/>
              <a:buChar char="•"/>
            </a:pPr>
            <a:endParaRPr lang="sv-SE" baseline="0" dirty="0" smtClean="0"/>
          </a:p>
          <a:p>
            <a:pPr marL="0" indent="0">
              <a:buFont typeface="Arial" panose="020B0604020202020204" pitchFamily="34" charset="0"/>
              <a:buNone/>
            </a:pPr>
            <a:r>
              <a:rPr lang="sv-SE" baseline="0" dirty="0" smtClean="0"/>
              <a:t>Det finns en instruktion för vårdpersonal om hur man ska göra när man hämtar ett läkemedel från de olika sektionerna i det g</a:t>
            </a:r>
            <a:r>
              <a:rPr lang="sv-SE" dirty="0" smtClean="0"/>
              <a:t>emensamma läkemedelsförrådet.</a:t>
            </a:r>
            <a:endParaRPr lang="sv-SE" baseline="0" dirty="0" smtClean="0"/>
          </a:p>
          <a:p>
            <a:endParaRPr lang="sv-SE" dirty="0"/>
          </a:p>
        </p:txBody>
      </p:sp>
      <p:sp>
        <p:nvSpPr>
          <p:cNvPr id="4" name="Platshållare för bildnummer 3"/>
          <p:cNvSpPr>
            <a:spLocks noGrp="1"/>
          </p:cNvSpPr>
          <p:nvPr>
            <p:ph type="sldNum" sz="quarter" idx="10"/>
          </p:nvPr>
        </p:nvSpPr>
        <p:spPr/>
        <p:txBody>
          <a:bodyPr/>
          <a:lstStyle/>
          <a:p>
            <a:fld id="{452B398D-EFC8-4D0E-A336-ADED22249684}" type="slidenum">
              <a:rPr lang="sv-SE" smtClean="0"/>
              <a:t>6</a:t>
            </a:fld>
            <a:endParaRPr lang="sv-SE"/>
          </a:p>
        </p:txBody>
      </p:sp>
    </p:spTree>
    <p:extLst>
      <p:ext uri="{BB962C8B-B14F-4D97-AF65-F5344CB8AC3E}">
        <p14:creationId xmlns:p14="http://schemas.microsoft.com/office/powerpoint/2010/main" val="1799185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Märk</a:t>
            </a:r>
            <a:r>
              <a:rPr lang="sv-SE" baseline="0" dirty="0" smtClean="0"/>
              <a:t> skillnaden mellan AKUTFÖRRÅD, BASFÖRRÅD mot att hämta på annan enhet eller sektion med lågfrekventa läkemedel där man tar så mycket man behöver t ex en </a:t>
            </a:r>
            <a:r>
              <a:rPr lang="sv-SE" baseline="0" dirty="0" err="1" smtClean="0"/>
              <a:t>blisterkarta</a:t>
            </a:r>
            <a:r>
              <a:rPr lang="sv-SE" baseline="0" dirty="0" smtClean="0"/>
              <a:t>. Från Akutförrådet tar man hela förpackningen även om man inte behöver allt.</a:t>
            </a:r>
            <a:endParaRPr lang="sv-SE" dirty="0" smtClean="0"/>
          </a:p>
          <a:p>
            <a:endParaRPr lang="sv-S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mn-lt"/>
              <a:ea typeface="+mn-ea"/>
              <a:cs typeface="+mn-cs"/>
            </a:endParaRPr>
          </a:p>
          <a:p>
            <a:endParaRPr lang="sv-SE" dirty="0" smtClean="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762CC-AA2E-48BC-806B-EB3237609B00}"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8336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För att förenkla lagerhållning</a:t>
            </a:r>
            <a:r>
              <a:rPr lang="sv-SE" baseline="0" dirty="0" smtClean="0"/>
              <a:t>en av ögondroppar kan sjuksköterska under vårdtiden byta ögondroppar enligt ’’utbytbarhetslista ögondroppar’’.</a:t>
            </a:r>
          </a:p>
          <a:p>
            <a:endParaRPr lang="sv-SE" baseline="0" dirty="0" smtClean="0"/>
          </a:p>
          <a:p>
            <a:r>
              <a:rPr lang="sv-SE" baseline="0" dirty="0" smtClean="0"/>
              <a:t>Olika koncentrationer förekommer men byte går bra under kort sjukhusvistelse </a:t>
            </a:r>
            <a:r>
              <a:rPr lang="sv-SE" baseline="0" dirty="0" err="1" smtClean="0"/>
              <a:t>enl</a:t>
            </a:r>
            <a:r>
              <a:rPr lang="sv-SE" baseline="0" dirty="0" smtClean="0"/>
              <a:t> ögonläkare.</a:t>
            </a:r>
          </a:p>
          <a:p>
            <a:endParaRPr lang="sv-SE" baseline="0" dirty="0" smtClean="0"/>
          </a:p>
          <a:p>
            <a:r>
              <a:rPr lang="sv-SE" baseline="0" dirty="0" smtClean="0"/>
              <a:t>Om tex patienten står på </a:t>
            </a:r>
            <a:r>
              <a:rPr lang="sv-SE" baseline="0" dirty="0" err="1" smtClean="0"/>
              <a:t>Taflotan</a:t>
            </a:r>
            <a:r>
              <a:rPr lang="sv-SE" baseline="0" dirty="0" smtClean="0"/>
              <a:t> och inte har sina egna ögondroppar med sig då kan sjuksköterska under vårdtiden administrera Monoprost engångspipett </a:t>
            </a:r>
            <a:r>
              <a:rPr lang="sv-SE" baseline="0" dirty="0" err="1" smtClean="0"/>
              <a:t>enl</a:t>
            </a:r>
            <a:r>
              <a:rPr lang="sv-SE" baseline="0" dirty="0" smtClean="0"/>
              <a:t> synonymlista ögon.</a:t>
            </a:r>
          </a:p>
          <a:p>
            <a:endParaRPr lang="sv-SE" baseline="0" dirty="0" smtClean="0"/>
          </a:p>
          <a:p>
            <a:r>
              <a:rPr lang="sv-SE" baseline="0" dirty="0" smtClean="0"/>
              <a:t>Tveka inte att fråga oss om ni är osäkra! </a:t>
            </a:r>
            <a:r>
              <a:rPr lang="sv-SE" sz="1200" kern="1200" dirty="0" smtClean="0">
                <a:solidFill>
                  <a:schemeClr val="tx1"/>
                </a:solidFill>
                <a:effectLst/>
                <a:latin typeface="+mn-lt"/>
                <a:ea typeface="+mn-ea"/>
                <a:cs typeface="+mn-cs"/>
              </a:rPr>
              <a:t>Om en patient är utan ögondroppar,</a:t>
            </a:r>
            <a:r>
              <a:rPr lang="sv-SE" sz="1200" kern="1200" baseline="0" dirty="0" smtClean="0">
                <a:solidFill>
                  <a:schemeClr val="tx1"/>
                </a:solidFill>
                <a:effectLst/>
                <a:latin typeface="+mn-lt"/>
                <a:ea typeface="+mn-ea"/>
                <a:cs typeface="+mn-cs"/>
              </a:rPr>
              <a:t> </a:t>
            </a:r>
            <a:r>
              <a:rPr lang="sv-SE" sz="1200" kern="1200" dirty="0" smtClean="0">
                <a:solidFill>
                  <a:schemeClr val="tx1"/>
                </a:solidFill>
                <a:effectLst/>
                <a:latin typeface="+mn-lt"/>
                <a:ea typeface="+mn-ea"/>
                <a:cs typeface="+mn-cs"/>
              </a:rPr>
              <a:t>ökar ögontrycket snabbt, vilket innebär risk för försämring av sjukdomen och blindhet.</a:t>
            </a:r>
            <a:r>
              <a:rPr lang="sv-SE" sz="1200" b="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sv-SE" baseline="0" dirty="0" smtClean="0"/>
          </a:p>
        </p:txBody>
      </p:sp>
      <p:sp>
        <p:nvSpPr>
          <p:cNvPr id="4" name="Platshållare för bildnummer 3"/>
          <p:cNvSpPr>
            <a:spLocks noGrp="1"/>
          </p:cNvSpPr>
          <p:nvPr>
            <p:ph type="sldNum" sz="quarter" idx="10"/>
          </p:nvPr>
        </p:nvSpPr>
        <p:spPr/>
        <p:txBody>
          <a:bodyPr/>
          <a:lstStyle/>
          <a:p>
            <a:fld id="{452B398D-EFC8-4D0E-A336-ADED22249684}" type="slidenum">
              <a:rPr lang="sv-SE" smtClean="0"/>
              <a:t>8</a:t>
            </a:fld>
            <a:endParaRPr lang="sv-SE"/>
          </a:p>
        </p:txBody>
      </p:sp>
    </p:spTree>
    <p:extLst>
      <p:ext uri="{BB962C8B-B14F-4D97-AF65-F5344CB8AC3E}">
        <p14:creationId xmlns:p14="http://schemas.microsoft.com/office/powerpoint/2010/main" val="3079868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När</a:t>
            </a:r>
            <a:r>
              <a:rPr lang="sv-SE" baseline="0" dirty="0" smtClean="0"/>
              <a:t> en patient går hem och det finns läkemedel kvar i patientlådan kan de läkemedel som inte finns i enhetens egna läkemedelsrum lämnas i låda som är märkt ”Avslutad behandling”. Vi tar hand om läkemedlen i lådan och tar med till en enhet som har läkemedlet i sitt bassortiment eller till det gemensamma läkemedelsförrådet.</a:t>
            </a:r>
          </a:p>
          <a:p>
            <a:r>
              <a:rPr lang="sv-SE" baseline="0" dirty="0" smtClean="0"/>
              <a:t>Observera att narkotikaklassade läkemedel aldrig får läggas i denna back utan de ska föras tillbaka in i avdelningens lager.</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4401-568A-494C-BAC8-7EC91C2B605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9957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240000" y="1800000"/>
            <a:ext cx="5472000" cy="1296000"/>
          </a:xfrm>
        </p:spPr>
        <p:txBody>
          <a:bodyPr>
            <a:normAutofit/>
          </a:bodyPr>
          <a:lstStyle>
            <a:lvl1pPr>
              <a:defRPr sz="4000"/>
            </a:lvl1pPr>
          </a:lstStyle>
          <a:p>
            <a:r>
              <a:rPr lang="sv-SE" smtClean="0"/>
              <a:t>Klicka här för att ändra format</a:t>
            </a:r>
            <a:endParaRPr lang="sv-SE"/>
          </a:p>
        </p:txBody>
      </p:sp>
      <p:sp>
        <p:nvSpPr>
          <p:cNvPr id="3" name="Underrubrik 2"/>
          <p:cNvSpPr>
            <a:spLocks noGrp="1"/>
          </p:cNvSpPr>
          <p:nvPr>
            <p:ph type="subTitle" idx="1"/>
          </p:nvPr>
        </p:nvSpPr>
        <p:spPr>
          <a:xfrm>
            <a:off x="6240000" y="3348000"/>
            <a:ext cx="5472000" cy="1296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om du vill redigera mall för underrubrikformat</a:t>
            </a:r>
            <a:endParaRPr lang="sv-SE"/>
          </a:p>
        </p:txBody>
      </p:sp>
      <p:sp>
        <p:nvSpPr>
          <p:cNvPr id="8" name="Platshållare för innehåll 7"/>
          <p:cNvSpPr>
            <a:spLocks noGrp="1"/>
          </p:cNvSpPr>
          <p:nvPr>
            <p:ph sz="quarter" idx="12"/>
          </p:nvPr>
        </p:nvSpPr>
        <p:spPr>
          <a:xfrm>
            <a:off x="0" y="856800"/>
            <a:ext cx="5616000" cy="60120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9" name="Line 11"/>
          <p:cNvSpPr>
            <a:spLocks noChangeShapeType="1"/>
          </p:cNvSpPr>
          <p:nvPr userDrawn="1"/>
        </p:nvSpPr>
        <p:spPr bwMode="auto">
          <a:xfrm>
            <a:off x="6240000" y="5949950"/>
            <a:ext cx="5472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p>
        </p:txBody>
      </p:sp>
    </p:spTree>
    <p:extLst>
      <p:ext uri="{BB962C8B-B14F-4D97-AF65-F5344CB8AC3E}">
        <p14:creationId xmlns:p14="http://schemas.microsoft.com/office/powerpoint/2010/main" val="4250857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örstasida utan bild">
    <p:spTree>
      <p:nvGrpSpPr>
        <p:cNvPr id="1" name=""/>
        <p:cNvGrpSpPr/>
        <p:nvPr/>
      </p:nvGrpSpPr>
      <p:grpSpPr>
        <a:xfrm>
          <a:off x="0" y="0"/>
          <a:ext cx="0" cy="0"/>
          <a:chOff x="0" y="0"/>
          <a:chExt cx="0" cy="0"/>
        </a:xfrm>
      </p:grpSpPr>
      <p:sp>
        <p:nvSpPr>
          <p:cNvPr id="2" name="Rubrik 1"/>
          <p:cNvSpPr>
            <a:spLocks noGrp="1"/>
          </p:cNvSpPr>
          <p:nvPr>
            <p:ph type="ctrTitle"/>
          </p:nvPr>
        </p:nvSpPr>
        <p:spPr>
          <a:xfrm>
            <a:off x="1392000" y="1800000"/>
            <a:ext cx="9600000" cy="1310400"/>
          </a:xfrm>
        </p:spPr>
        <p:txBody>
          <a:bodyPr anchor="t"/>
          <a:lstStyle>
            <a:lvl1pPr>
              <a:defRPr sz="4000"/>
            </a:lvl1pPr>
          </a:lstStyle>
          <a:p>
            <a:r>
              <a:rPr lang="sv-SE" dirty="0" smtClean="0"/>
              <a:t>Klicka här för att ändra format</a:t>
            </a:r>
            <a:endParaRPr lang="sv-SE" dirty="0"/>
          </a:p>
        </p:txBody>
      </p:sp>
      <p:sp>
        <p:nvSpPr>
          <p:cNvPr id="3" name="Underrubrik 2"/>
          <p:cNvSpPr>
            <a:spLocks noGrp="1"/>
          </p:cNvSpPr>
          <p:nvPr>
            <p:ph type="subTitle" idx="1"/>
          </p:nvPr>
        </p:nvSpPr>
        <p:spPr>
          <a:xfrm>
            <a:off x="1392000" y="3348000"/>
            <a:ext cx="9600000" cy="702000"/>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p>
            <a:fld id="{00699089-29CF-4D68-B779-526D87707203}" type="datetime1">
              <a:rPr lang="sv-SE" smtClean="0">
                <a:solidFill>
                  <a:srgbClr val="000000"/>
                </a:solidFill>
              </a:rPr>
              <a:pPr/>
              <a:t>2021-06-04</a:t>
            </a:fld>
            <a:endParaRPr lang="sv-SE" dirty="0">
              <a:solidFill>
                <a:srgbClr val="000000"/>
              </a:solidFill>
            </a:endParaRPr>
          </a:p>
        </p:txBody>
      </p:sp>
      <p:sp>
        <p:nvSpPr>
          <p:cNvPr id="5" name="Platshållare för sidfot 4"/>
          <p:cNvSpPr>
            <a:spLocks noGrp="1"/>
          </p:cNvSpPr>
          <p:nvPr>
            <p:ph type="ftr" sz="quarter" idx="11"/>
          </p:nvPr>
        </p:nvSpPr>
        <p:spPr/>
        <p:txBody>
          <a:bodyPr/>
          <a:lstStyle>
            <a:lvl1pPr>
              <a:defRPr>
                <a:solidFill>
                  <a:schemeClr val="accent6"/>
                </a:solidFill>
              </a:defRPr>
            </a:lvl1pPr>
          </a:lstStyle>
          <a:p>
            <a:r>
              <a:rPr lang="sv-SE" dirty="0" smtClean="0">
                <a:solidFill>
                  <a:srgbClr val="8D0017"/>
                </a:solidFill>
              </a:rPr>
              <a:t>(ange enhet via Infoga sidfot)</a:t>
            </a:r>
            <a:endParaRPr lang="sv-SE" sz="800" b="0" dirty="0">
              <a:solidFill>
                <a:srgbClr val="8D0017"/>
              </a:solidFill>
            </a:endParaRPr>
          </a:p>
        </p:txBody>
      </p:sp>
      <p:sp>
        <p:nvSpPr>
          <p:cNvPr id="6" name="Platshållare för bildnummer 5"/>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8" name="Line 11"/>
          <p:cNvSpPr>
            <a:spLocks noChangeShapeType="1"/>
          </p:cNvSpPr>
          <p:nvPr/>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solidFill>
                <a:srgbClr val="000000"/>
              </a:solidFill>
            </a:endParaRPr>
          </a:p>
        </p:txBody>
      </p:sp>
      <p:sp>
        <p:nvSpPr>
          <p:cNvPr id="9"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solidFill>
                <a:srgbClr val="000000"/>
              </a:solidFill>
            </a:endParaRPr>
          </a:p>
        </p:txBody>
      </p:sp>
    </p:spTree>
    <p:extLst>
      <p:ext uri="{BB962C8B-B14F-4D97-AF65-F5344CB8AC3E}">
        <p14:creationId xmlns:p14="http://schemas.microsoft.com/office/powerpoint/2010/main" val="153977789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text och objekt">
    <p:spTree>
      <p:nvGrpSpPr>
        <p:cNvPr id="1" name=""/>
        <p:cNvGrpSpPr/>
        <p:nvPr/>
      </p:nvGrpSpPr>
      <p:grpSpPr>
        <a:xfrm>
          <a:off x="0" y="0"/>
          <a:ext cx="0" cy="0"/>
          <a:chOff x="0" y="0"/>
          <a:chExt cx="0" cy="0"/>
        </a:xfrm>
      </p:grpSpPr>
      <p:sp>
        <p:nvSpPr>
          <p:cNvPr id="2" name="Rubrik 1"/>
          <p:cNvSpPr>
            <a:spLocks noGrp="1"/>
          </p:cNvSpPr>
          <p:nvPr>
            <p:ph type="title"/>
          </p:nvPr>
        </p:nvSpPr>
        <p:spPr>
          <a:xfrm>
            <a:off x="1296000" y="1411200"/>
            <a:ext cx="9696000" cy="648000"/>
          </a:xfrm>
        </p:spPr>
        <p:txBody>
          <a:bodyPr anchor="t"/>
          <a:lstStyle/>
          <a:p>
            <a:r>
              <a:rPr lang="sv-SE" dirty="0" smtClean="0"/>
              <a:t>Klicka här för att ändra format</a:t>
            </a:r>
            <a:endParaRPr lang="sv-SE" dirty="0"/>
          </a:p>
        </p:txBody>
      </p:sp>
      <p:sp>
        <p:nvSpPr>
          <p:cNvPr id="5" name="Platshållare för datum 4"/>
          <p:cNvSpPr>
            <a:spLocks noGrp="1"/>
          </p:cNvSpPr>
          <p:nvPr>
            <p:ph type="dt" sz="half" idx="10"/>
          </p:nvPr>
        </p:nvSpPr>
        <p:spPr/>
        <p:txBody>
          <a:bodyPr/>
          <a:lstStyle/>
          <a:p>
            <a:fld id="{88156DAA-AF54-4FED-AD9D-C7C72005C795}" type="datetime1">
              <a:rPr lang="sv-SE" smtClean="0">
                <a:solidFill>
                  <a:srgbClr val="000000"/>
                </a:solidFill>
              </a:rPr>
              <a:pPr/>
              <a:t>2021-06-04</a:t>
            </a:fld>
            <a:endParaRPr lang="sv-SE">
              <a:solidFill>
                <a:srgbClr val="000000"/>
              </a:solidFill>
            </a:endParaRPr>
          </a:p>
        </p:txBody>
      </p:sp>
      <p:sp>
        <p:nvSpPr>
          <p:cNvPr id="6" name="Platshållare för sidfot 5"/>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7" name="Platshållare för bildnummer 6"/>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8" name="Platshållare för innehåll 7"/>
          <p:cNvSpPr>
            <a:spLocks noGrp="1"/>
          </p:cNvSpPr>
          <p:nvPr>
            <p:ph sz="quarter" idx="14" hasCustomPrompt="1"/>
          </p:nvPr>
        </p:nvSpPr>
        <p:spPr>
          <a:xfrm>
            <a:off x="6672064" y="2780929"/>
            <a:ext cx="4320117" cy="2663577"/>
          </a:xfrm>
        </p:spPr>
        <p:txBody>
          <a:bodyPr/>
          <a:lstStyle>
            <a:lvl1pPr marL="0" indent="0">
              <a:buNone/>
              <a:defRPr/>
            </a:lvl1pPr>
          </a:lstStyle>
          <a:p>
            <a:pPr lvl="0"/>
            <a:r>
              <a:rPr lang="sv-SE" dirty="0" smtClean="0"/>
              <a:t>Klicka här för att infoga objekt</a:t>
            </a:r>
          </a:p>
        </p:txBody>
      </p:sp>
      <p:sp>
        <p:nvSpPr>
          <p:cNvPr id="13" name="Platshållare för text 12"/>
          <p:cNvSpPr>
            <a:spLocks noGrp="1"/>
          </p:cNvSpPr>
          <p:nvPr>
            <p:ph type="body" sz="quarter" idx="15"/>
          </p:nvPr>
        </p:nvSpPr>
        <p:spPr>
          <a:xfrm>
            <a:off x="1295467" y="2780928"/>
            <a:ext cx="5088467" cy="2664470"/>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4"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solidFill>
                <a:srgbClr val="000000"/>
              </a:solidFill>
            </a:endParaRPr>
          </a:p>
        </p:txBody>
      </p:sp>
    </p:spTree>
    <p:extLst>
      <p:ext uri="{BB962C8B-B14F-4D97-AF65-F5344CB8AC3E}">
        <p14:creationId xmlns:p14="http://schemas.microsoft.com/office/powerpoint/2010/main" val="48297273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och objek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296000" y="1411200"/>
            <a:ext cx="9696000" cy="648000"/>
          </a:xfrm>
        </p:spPr>
        <p:txBody>
          <a:bodyPr/>
          <a:lstStyle>
            <a:lvl1pPr>
              <a:defRPr/>
            </a:lvl1pPr>
          </a:lstStyle>
          <a:p>
            <a:r>
              <a:rPr lang="sv-SE" dirty="0" smtClean="0"/>
              <a:t>Klicka här för enradig rubrik</a:t>
            </a:r>
            <a:endParaRPr lang="sv-SE" dirty="0"/>
          </a:p>
        </p:txBody>
      </p:sp>
      <p:sp>
        <p:nvSpPr>
          <p:cNvPr id="5" name="Platshållare för datum 4"/>
          <p:cNvSpPr>
            <a:spLocks noGrp="1"/>
          </p:cNvSpPr>
          <p:nvPr>
            <p:ph type="dt" sz="half" idx="10"/>
          </p:nvPr>
        </p:nvSpPr>
        <p:spPr/>
        <p:txBody>
          <a:bodyPr/>
          <a:lstStyle/>
          <a:p>
            <a:fld id="{011D0BC6-BCD9-4798-B02A-4494184D6F44}" type="datetime1">
              <a:rPr lang="sv-SE" smtClean="0">
                <a:solidFill>
                  <a:srgbClr val="000000"/>
                </a:solidFill>
              </a:rPr>
              <a:pPr/>
              <a:t>2021-06-04</a:t>
            </a:fld>
            <a:endParaRPr lang="sv-SE">
              <a:solidFill>
                <a:srgbClr val="000000"/>
              </a:solidFill>
            </a:endParaRPr>
          </a:p>
        </p:txBody>
      </p:sp>
      <p:sp>
        <p:nvSpPr>
          <p:cNvPr id="6" name="Platshållare för sidfot 5"/>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7" name="Platshållare för bildnummer 6"/>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8" name="Platshållare för innehåll 7"/>
          <p:cNvSpPr>
            <a:spLocks noGrp="1"/>
          </p:cNvSpPr>
          <p:nvPr>
            <p:ph sz="quarter" idx="14" hasCustomPrompt="1"/>
          </p:nvPr>
        </p:nvSpPr>
        <p:spPr>
          <a:xfrm>
            <a:off x="1487489" y="2276872"/>
            <a:ext cx="9503833" cy="2590616"/>
          </a:xfrm>
        </p:spPr>
        <p:txBody>
          <a:bodyPr/>
          <a:lstStyle>
            <a:lvl1pPr marL="0" indent="0">
              <a:buNone/>
              <a:defRPr/>
            </a:lvl1pPr>
          </a:lstStyle>
          <a:p>
            <a:pPr lvl="0"/>
            <a:r>
              <a:rPr lang="sv-SE" dirty="0" smtClean="0"/>
              <a:t>Klicka här för att infoga objekt</a:t>
            </a:r>
          </a:p>
        </p:txBody>
      </p:sp>
      <p:sp>
        <p:nvSpPr>
          <p:cNvPr id="10"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solidFill>
                <a:srgbClr val="000000"/>
              </a:solidFill>
            </a:endParaRPr>
          </a:p>
        </p:txBody>
      </p:sp>
      <p:sp>
        <p:nvSpPr>
          <p:cNvPr id="12" name="Platshållare för text 11"/>
          <p:cNvSpPr>
            <a:spLocks noGrp="1"/>
          </p:cNvSpPr>
          <p:nvPr>
            <p:ph type="body" sz="quarter" idx="15" hasCustomPrompt="1"/>
          </p:nvPr>
        </p:nvSpPr>
        <p:spPr>
          <a:xfrm>
            <a:off x="1391477" y="5085184"/>
            <a:ext cx="9601200" cy="360362"/>
          </a:xfrm>
        </p:spPr>
        <p:txBody>
          <a:bodyPr/>
          <a:lstStyle>
            <a:lvl1pPr marL="0" indent="0">
              <a:buNone/>
              <a:defRPr sz="1800"/>
            </a:lvl1pPr>
          </a:lstStyle>
          <a:p>
            <a:pPr lvl="0"/>
            <a:r>
              <a:rPr lang="sv-SE" dirty="0" smtClean="0"/>
              <a:t>Klicka här för att lägga till text</a:t>
            </a:r>
            <a:endParaRPr lang="sv-SE" dirty="0"/>
          </a:p>
        </p:txBody>
      </p:sp>
    </p:spTree>
    <p:extLst>
      <p:ext uri="{BB962C8B-B14F-4D97-AF65-F5344CB8AC3E}">
        <p14:creationId xmlns:p14="http://schemas.microsoft.com/office/powerpoint/2010/main" val="355704140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alfritt objek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DBB0998-7320-4472-8BA0-C5E5D3360E58}" type="datetime1">
              <a:rPr lang="sv-SE" smtClean="0">
                <a:solidFill>
                  <a:srgbClr val="000000"/>
                </a:solidFill>
              </a:rPr>
              <a:pPr/>
              <a:t>2021-06-04</a:t>
            </a:fld>
            <a:endParaRPr lang="sv-SE">
              <a:solidFill>
                <a:srgbClr val="000000"/>
              </a:solidFill>
            </a:endParaRPr>
          </a:p>
        </p:txBody>
      </p:sp>
      <p:sp>
        <p:nvSpPr>
          <p:cNvPr id="3" name="Platshållare för sidfot 2"/>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4" name="Platshållare för bildnummer 3"/>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5"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solidFill>
                <a:srgbClr val="000000"/>
              </a:solidFill>
            </a:endParaRPr>
          </a:p>
        </p:txBody>
      </p:sp>
      <p:sp>
        <p:nvSpPr>
          <p:cNvPr id="7" name="Platshållare för innehåll 6"/>
          <p:cNvSpPr>
            <a:spLocks noGrp="1"/>
          </p:cNvSpPr>
          <p:nvPr>
            <p:ph sz="quarter" idx="13" hasCustomPrompt="1"/>
          </p:nvPr>
        </p:nvSpPr>
        <p:spPr>
          <a:xfrm>
            <a:off x="527051" y="1080000"/>
            <a:ext cx="11137900" cy="4680000"/>
          </a:xfrm>
        </p:spPr>
        <p:txBody>
          <a:bodyPr/>
          <a:lstStyle>
            <a:lvl1pPr marL="0" indent="0">
              <a:buNone/>
              <a:defRPr/>
            </a:lvl1pPr>
          </a:lstStyle>
          <a:p>
            <a:pPr lvl="0"/>
            <a:r>
              <a:rPr lang="sv-SE" dirty="0" smtClean="0"/>
              <a:t>Klicka här för att infoga objekt</a:t>
            </a:r>
          </a:p>
        </p:txBody>
      </p:sp>
    </p:spTree>
    <p:extLst>
      <p:ext uri="{BB962C8B-B14F-4D97-AF65-F5344CB8AC3E}">
        <p14:creationId xmlns:p14="http://schemas.microsoft.com/office/powerpoint/2010/main" val="27688273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09600" y="1600201"/>
            <a:ext cx="10972800" cy="4525963"/>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10"/>
          <p:cNvSpPr>
            <a:spLocks noGrp="1" noChangeArrowheads="1"/>
          </p:cNvSpPr>
          <p:nvPr>
            <p:ph type="dt" sz="half" idx="10"/>
          </p:nvPr>
        </p:nvSpPr>
        <p:spPr>
          <a:ln/>
        </p:spPr>
        <p:txBody>
          <a:bodyPr/>
          <a:lstStyle>
            <a:lvl1pPr>
              <a:defRPr/>
            </a:lvl1pPr>
          </a:lstStyle>
          <a:p>
            <a:pPr>
              <a:defRPr/>
            </a:pPr>
            <a:endParaRPr lang="sv-SE">
              <a:solidFill>
                <a:srgbClr val="0000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sv-SE">
              <a:solidFill>
                <a:srgbClr val="8D0017"/>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BDF3D8A-C0E2-4F41-B6A8-7C5461DE63A9}" type="slidenum">
              <a:rPr lang="sv-SE">
                <a:solidFill>
                  <a:srgbClr val="000000">
                    <a:tint val="75000"/>
                  </a:srgbClr>
                </a:solidFill>
              </a:rPr>
              <a:pPr>
                <a:defRPr/>
              </a:pPr>
              <a:t>‹#›</a:t>
            </a:fld>
            <a:endParaRPr lang="sv-SE">
              <a:solidFill>
                <a:srgbClr val="000000">
                  <a:tint val="75000"/>
                </a:srgbClr>
              </a:solidFill>
            </a:endParaRPr>
          </a:p>
        </p:txBody>
      </p:sp>
    </p:spTree>
    <p:extLst>
      <p:ext uri="{BB962C8B-B14F-4D97-AF65-F5344CB8AC3E}">
        <p14:creationId xmlns:p14="http://schemas.microsoft.com/office/powerpoint/2010/main" val="4065038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Rectangle 10"/>
          <p:cNvSpPr>
            <a:spLocks noGrp="1" noChangeArrowheads="1"/>
          </p:cNvSpPr>
          <p:nvPr>
            <p:ph type="dt" sz="half" idx="10"/>
          </p:nvPr>
        </p:nvSpPr>
        <p:spPr>
          <a:ln/>
        </p:spPr>
        <p:txBody>
          <a:bodyPr/>
          <a:lstStyle>
            <a:lvl1pPr>
              <a:defRPr/>
            </a:lvl1pPr>
          </a:lstStyle>
          <a:p>
            <a:pPr>
              <a:defRPr/>
            </a:pPr>
            <a:endParaRPr lang="sv-SE">
              <a:solidFill>
                <a:srgbClr val="0000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sv-SE">
              <a:solidFill>
                <a:srgbClr val="8D0017"/>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258E3B95-7C8F-4176-B713-DA83E6798E89}" type="slidenum">
              <a:rPr lang="sv-SE">
                <a:solidFill>
                  <a:srgbClr val="000000">
                    <a:tint val="75000"/>
                  </a:srgbClr>
                </a:solidFill>
              </a:rPr>
              <a:pPr>
                <a:defRPr/>
              </a:pPr>
              <a:t>‹#›</a:t>
            </a:fld>
            <a:endParaRPr lang="sv-SE">
              <a:solidFill>
                <a:srgbClr val="000000">
                  <a:tint val="75000"/>
                </a:srgbClr>
              </a:solidFill>
            </a:endParaRPr>
          </a:p>
        </p:txBody>
      </p:sp>
    </p:spTree>
    <p:extLst>
      <p:ext uri="{BB962C8B-B14F-4D97-AF65-F5344CB8AC3E}">
        <p14:creationId xmlns:p14="http://schemas.microsoft.com/office/powerpoint/2010/main" val="1214058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16BF137C-0993-4D26-A888-4D08F95E705C}" type="datetime1">
              <a:rPr lang="sv-SE" smtClean="0"/>
              <a:t>2021-06-04</a:t>
            </a:fld>
            <a:endParaRPr lang="sv-SE"/>
          </a:p>
        </p:txBody>
      </p:sp>
      <p:sp>
        <p:nvSpPr>
          <p:cNvPr id="5" name="Platshållare för sidfot 4"/>
          <p:cNvSpPr>
            <a:spLocks noGrp="1"/>
          </p:cNvSpPr>
          <p:nvPr>
            <p:ph type="ftr" sz="quarter" idx="11"/>
          </p:nvPr>
        </p:nvSpPr>
        <p:spPr/>
        <p:txBody>
          <a:bodyPr/>
          <a:lstStyle/>
          <a:p>
            <a:r>
              <a:rPr lang="sv-SE" smtClean="0"/>
              <a:t>Verksamhetsstöd och Service/område läkemedelsförsörjning/klinisk farmaci</a:t>
            </a:r>
            <a:endParaRPr lang="sv-SE"/>
          </a:p>
        </p:txBody>
      </p:sp>
      <p:sp>
        <p:nvSpPr>
          <p:cNvPr id="8" name="Platshållare för text 7"/>
          <p:cNvSpPr>
            <a:spLocks noGrp="1"/>
          </p:cNvSpPr>
          <p:nvPr>
            <p:ph type="body" sz="quarter" idx="12"/>
          </p:nvPr>
        </p:nvSpPr>
        <p:spPr>
          <a:xfrm>
            <a:off x="1295400" y="2781299"/>
            <a:ext cx="9696451" cy="26640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9"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p>
        </p:txBody>
      </p:sp>
    </p:spTree>
    <p:extLst>
      <p:ext uri="{BB962C8B-B14F-4D97-AF65-F5344CB8AC3E}">
        <p14:creationId xmlns:p14="http://schemas.microsoft.com/office/powerpoint/2010/main" val="164766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1392000" y="1800000"/>
            <a:ext cx="9696000" cy="1310400"/>
          </a:xfrm>
        </p:spPr>
        <p:txBody>
          <a:bodyPr anchor="t">
            <a:noAutofit/>
          </a:bodyPr>
          <a:lstStyle>
            <a:lvl1pPr algn="l">
              <a:defRPr sz="4000" b="0" cap="none" baseline="0"/>
            </a:lvl1pPr>
          </a:lstStyle>
          <a:p>
            <a:r>
              <a:rPr lang="sv-SE" smtClean="0"/>
              <a:t>Klicka här för att ändra format</a:t>
            </a:r>
            <a:endParaRPr lang="sv-SE"/>
          </a:p>
        </p:txBody>
      </p:sp>
      <p:sp>
        <p:nvSpPr>
          <p:cNvPr id="3" name="Platshållare för text 2"/>
          <p:cNvSpPr>
            <a:spLocks noGrp="1"/>
          </p:cNvSpPr>
          <p:nvPr>
            <p:ph type="body" idx="1"/>
          </p:nvPr>
        </p:nvSpPr>
        <p:spPr>
          <a:xfrm>
            <a:off x="1392000" y="3348000"/>
            <a:ext cx="9696000" cy="702000"/>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Redigera format för bakgrundstext</a:t>
            </a:r>
          </a:p>
        </p:txBody>
      </p:sp>
      <p:sp>
        <p:nvSpPr>
          <p:cNvPr id="4" name="Platshållare för datum 3"/>
          <p:cNvSpPr>
            <a:spLocks noGrp="1"/>
          </p:cNvSpPr>
          <p:nvPr>
            <p:ph type="dt" sz="half" idx="10"/>
          </p:nvPr>
        </p:nvSpPr>
        <p:spPr/>
        <p:txBody>
          <a:bodyPr/>
          <a:lstStyle/>
          <a:p>
            <a:fld id="{5EA5B981-A70A-46EB-927B-8A46F7105C4F}" type="datetime1">
              <a:rPr lang="sv-SE" smtClean="0"/>
              <a:t>2021-06-04</a:t>
            </a:fld>
            <a:endParaRPr lang="sv-SE"/>
          </a:p>
        </p:txBody>
      </p:sp>
      <p:sp>
        <p:nvSpPr>
          <p:cNvPr id="5" name="Platshållare för sidfot 4"/>
          <p:cNvSpPr>
            <a:spLocks noGrp="1"/>
          </p:cNvSpPr>
          <p:nvPr>
            <p:ph type="ftr" sz="quarter" idx="11"/>
          </p:nvPr>
        </p:nvSpPr>
        <p:spPr/>
        <p:txBody>
          <a:bodyPr/>
          <a:lstStyle/>
          <a:p>
            <a:r>
              <a:rPr lang="sv-SE" smtClean="0"/>
              <a:t>Verksamhetsstöd och Service/område läkemedelsförsörjning/klinisk farmaci</a:t>
            </a:r>
            <a:endParaRPr lang="sv-SE"/>
          </a:p>
        </p:txBody>
      </p:sp>
      <p:sp>
        <p:nvSpPr>
          <p:cNvPr id="7"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p>
        </p:txBody>
      </p:sp>
    </p:spTree>
    <p:extLst>
      <p:ext uri="{BB962C8B-B14F-4D97-AF65-F5344CB8AC3E}">
        <p14:creationId xmlns:p14="http://schemas.microsoft.com/office/powerpoint/2010/main" val="1147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innehåll 3"/>
          <p:cNvSpPr>
            <a:spLocks noGrp="1"/>
          </p:cNvSpPr>
          <p:nvPr>
            <p:ph sz="half" idx="2" hasCustomPrompt="1"/>
          </p:nvPr>
        </p:nvSpPr>
        <p:spPr>
          <a:xfrm>
            <a:off x="6672000" y="2782800"/>
            <a:ext cx="4320000" cy="2664000"/>
          </a:xfrm>
        </p:spPr>
        <p:txBody>
          <a:bodyPr>
            <a:normAutofit/>
          </a:bodyPr>
          <a:lstStyle>
            <a:lvl1pPr marL="0" indent="0">
              <a:buFontTx/>
              <a:buNone/>
              <a:defRPr sz="2000" baseline="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vl6pPr>
              <a:defRPr sz="1800"/>
            </a:lvl6pPr>
            <a:lvl7pPr>
              <a:defRPr sz="1800"/>
            </a:lvl7pPr>
            <a:lvl8pPr>
              <a:defRPr sz="1800"/>
            </a:lvl8pPr>
            <a:lvl9pPr>
              <a:defRPr sz="1800"/>
            </a:lvl9pPr>
          </a:lstStyle>
          <a:p>
            <a:pPr lvl="0"/>
            <a:r>
              <a:rPr lang="sv-SE" dirty="0" smtClean="0"/>
              <a:t>Klicka här för att infoga objekt</a:t>
            </a:r>
            <a:endParaRPr lang="sv-SE" dirty="0"/>
          </a:p>
        </p:txBody>
      </p:sp>
      <p:sp>
        <p:nvSpPr>
          <p:cNvPr id="5" name="Platshållare för datum 4"/>
          <p:cNvSpPr>
            <a:spLocks noGrp="1"/>
          </p:cNvSpPr>
          <p:nvPr>
            <p:ph type="dt" sz="half" idx="10"/>
          </p:nvPr>
        </p:nvSpPr>
        <p:spPr/>
        <p:txBody>
          <a:bodyPr/>
          <a:lstStyle/>
          <a:p>
            <a:fld id="{2415ACBA-78F9-4639-9F6F-C80802116120}" type="datetime1">
              <a:rPr lang="sv-SE" smtClean="0"/>
              <a:t>2021-06-04</a:t>
            </a:fld>
            <a:endParaRPr lang="sv-SE"/>
          </a:p>
        </p:txBody>
      </p:sp>
      <p:sp>
        <p:nvSpPr>
          <p:cNvPr id="6" name="Platshållare för sidfot 5"/>
          <p:cNvSpPr>
            <a:spLocks noGrp="1"/>
          </p:cNvSpPr>
          <p:nvPr>
            <p:ph type="ftr" sz="quarter" idx="11"/>
          </p:nvPr>
        </p:nvSpPr>
        <p:spPr/>
        <p:txBody>
          <a:bodyPr/>
          <a:lstStyle/>
          <a:p>
            <a:r>
              <a:rPr lang="sv-SE" smtClean="0"/>
              <a:t>Verksamhetsstöd och Service/område läkemedelsförsörjning/klinisk farmaci</a:t>
            </a:r>
            <a:endParaRPr lang="sv-SE"/>
          </a:p>
        </p:txBody>
      </p:sp>
      <p:sp>
        <p:nvSpPr>
          <p:cNvPr id="9" name="Platshållare för text 8"/>
          <p:cNvSpPr>
            <a:spLocks noGrp="1"/>
          </p:cNvSpPr>
          <p:nvPr>
            <p:ph type="body" sz="quarter" idx="12"/>
          </p:nvPr>
        </p:nvSpPr>
        <p:spPr>
          <a:xfrm>
            <a:off x="1295400" y="2782800"/>
            <a:ext cx="5088000" cy="26640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10"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p>
        </p:txBody>
      </p:sp>
    </p:spTree>
    <p:extLst>
      <p:ext uri="{BB962C8B-B14F-4D97-AF65-F5344CB8AC3E}">
        <p14:creationId xmlns:p14="http://schemas.microsoft.com/office/powerpoint/2010/main" val="2318590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1296000" y="5086800"/>
            <a:ext cx="9696000" cy="360000"/>
          </a:xfrm>
        </p:spPr>
        <p:txBody>
          <a:bodyPr anchor="b">
            <a:no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1296000" y="2278800"/>
            <a:ext cx="9696000" cy="259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ACBE0E1A-2460-4781-8A89-8C310140A55B}" type="datetime1">
              <a:rPr lang="sv-SE" smtClean="0"/>
              <a:t>2021-06-04</a:t>
            </a:fld>
            <a:endParaRPr lang="sv-SE"/>
          </a:p>
        </p:txBody>
      </p:sp>
      <p:sp>
        <p:nvSpPr>
          <p:cNvPr id="8" name="Platshållare för sidfot 7"/>
          <p:cNvSpPr>
            <a:spLocks noGrp="1"/>
          </p:cNvSpPr>
          <p:nvPr>
            <p:ph type="ftr" sz="quarter" idx="11"/>
          </p:nvPr>
        </p:nvSpPr>
        <p:spPr/>
        <p:txBody>
          <a:bodyPr/>
          <a:lstStyle/>
          <a:p>
            <a:r>
              <a:rPr lang="sv-SE" smtClean="0"/>
              <a:t>Verksamhetsstöd och Service/område läkemedelsförsörjning/klinisk farmaci</a:t>
            </a:r>
            <a:endParaRPr lang="sv-SE"/>
          </a:p>
        </p:txBody>
      </p:sp>
      <p:sp>
        <p:nvSpPr>
          <p:cNvPr id="10"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p>
        </p:txBody>
      </p:sp>
    </p:spTree>
    <p:extLst>
      <p:ext uri="{BB962C8B-B14F-4D97-AF65-F5344CB8AC3E}">
        <p14:creationId xmlns:p14="http://schemas.microsoft.com/office/powerpoint/2010/main" val="688200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C51B670C-815C-405E-8F56-9579D4CCFACA}" type="datetime1">
              <a:rPr lang="sv-SE" smtClean="0"/>
              <a:t>2021-06-04</a:t>
            </a:fld>
            <a:endParaRPr lang="sv-SE"/>
          </a:p>
        </p:txBody>
      </p:sp>
      <p:sp>
        <p:nvSpPr>
          <p:cNvPr id="4" name="Platshållare för sidfot 3"/>
          <p:cNvSpPr>
            <a:spLocks noGrp="1"/>
          </p:cNvSpPr>
          <p:nvPr>
            <p:ph type="ftr" sz="quarter" idx="11"/>
          </p:nvPr>
        </p:nvSpPr>
        <p:spPr/>
        <p:txBody>
          <a:bodyPr/>
          <a:lstStyle/>
          <a:p>
            <a:r>
              <a:rPr lang="sv-SE" smtClean="0"/>
              <a:t>Verksamhetsstöd och Service/område läkemedelsförsörjning/klinisk farmaci</a:t>
            </a:r>
            <a:endParaRPr lang="sv-SE"/>
          </a:p>
        </p:txBody>
      </p:sp>
      <p:sp>
        <p:nvSpPr>
          <p:cNvPr id="6"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p>
        </p:txBody>
      </p:sp>
      <p:sp>
        <p:nvSpPr>
          <p:cNvPr id="8" name="Platshållare för innehåll 7"/>
          <p:cNvSpPr>
            <a:spLocks noGrp="1"/>
          </p:cNvSpPr>
          <p:nvPr>
            <p:ph sz="quarter" idx="12"/>
          </p:nvPr>
        </p:nvSpPr>
        <p:spPr>
          <a:xfrm>
            <a:off x="527051" y="1080000"/>
            <a:ext cx="11137900" cy="46800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749068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fld id="{F7341C0C-5C11-407E-A8C3-029FD666B504}" type="datetime1">
              <a:rPr lang="sv-SE" altLang="sv-SE" smtClean="0"/>
              <a:t>2021-06-04</a:t>
            </a:fld>
            <a:endParaRPr lang="sv-SE" altLang="sv-SE"/>
          </a:p>
        </p:txBody>
      </p:sp>
      <p:sp>
        <p:nvSpPr>
          <p:cNvPr id="5" name="Platshållare för sidfot 4"/>
          <p:cNvSpPr>
            <a:spLocks noGrp="1"/>
          </p:cNvSpPr>
          <p:nvPr>
            <p:ph type="ftr" sz="quarter" idx="11"/>
          </p:nvPr>
        </p:nvSpPr>
        <p:spPr/>
        <p:txBody>
          <a:bodyPr/>
          <a:lstStyle>
            <a:lvl1pPr>
              <a:defRPr/>
            </a:lvl1pPr>
          </a:lstStyle>
          <a:p>
            <a:r>
              <a:rPr lang="sv-SE" altLang="sv-SE" smtClean="0"/>
              <a:t>Verksamhetsstöd och Service/område läkemedelsförsörjning/klinisk farmaci</a:t>
            </a:r>
            <a:endParaRPr lang="sv-SE" altLang="sv-SE"/>
          </a:p>
        </p:txBody>
      </p:sp>
      <p:sp>
        <p:nvSpPr>
          <p:cNvPr id="6" name="Platshållare för bildnummer 5"/>
          <p:cNvSpPr>
            <a:spLocks noGrp="1"/>
          </p:cNvSpPr>
          <p:nvPr>
            <p:ph type="sldNum" sz="quarter" idx="12"/>
          </p:nvPr>
        </p:nvSpPr>
        <p:spPr/>
        <p:txBody>
          <a:bodyPr/>
          <a:lstStyle>
            <a:lvl1pPr>
              <a:defRPr/>
            </a:lvl1pPr>
          </a:lstStyle>
          <a:p>
            <a:fld id="{B3CB0A74-8728-4985-ADE0-01AE7EDE1558}" type="slidenum">
              <a:rPr lang="sv-SE" altLang="sv-SE"/>
              <a:pPr/>
              <a:t>‹#›</a:t>
            </a:fld>
            <a:endParaRPr lang="sv-SE" altLang="sv-SE"/>
          </a:p>
        </p:txBody>
      </p:sp>
    </p:spTree>
    <p:extLst>
      <p:ext uri="{BB962C8B-B14F-4D97-AF65-F5344CB8AC3E}">
        <p14:creationId xmlns:p14="http://schemas.microsoft.com/office/powerpoint/2010/main" val="1727700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örstasida med bild">
    <p:spTree>
      <p:nvGrpSpPr>
        <p:cNvPr id="1" name=""/>
        <p:cNvGrpSpPr/>
        <p:nvPr/>
      </p:nvGrpSpPr>
      <p:grpSpPr>
        <a:xfrm>
          <a:off x="0" y="0"/>
          <a:ext cx="0" cy="0"/>
          <a:chOff x="0" y="0"/>
          <a:chExt cx="0" cy="0"/>
        </a:xfrm>
      </p:grpSpPr>
      <p:sp>
        <p:nvSpPr>
          <p:cNvPr id="2" name="Rubrik 1"/>
          <p:cNvSpPr>
            <a:spLocks noGrp="1"/>
          </p:cNvSpPr>
          <p:nvPr>
            <p:ph type="ctrTitle"/>
          </p:nvPr>
        </p:nvSpPr>
        <p:spPr>
          <a:xfrm>
            <a:off x="6192000" y="1800000"/>
            <a:ext cx="5472000" cy="1310400"/>
          </a:xfrm>
        </p:spPr>
        <p:txBody>
          <a:bodyPr anchor="t"/>
          <a:lstStyle>
            <a:lvl1pPr>
              <a:defRPr sz="4000"/>
            </a:lvl1pPr>
          </a:lstStyle>
          <a:p>
            <a:r>
              <a:rPr lang="sv-SE" dirty="0" smtClean="0"/>
              <a:t>Klicka här för att ändra format</a:t>
            </a:r>
            <a:endParaRPr lang="sv-SE" dirty="0"/>
          </a:p>
        </p:txBody>
      </p:sp>
      <p:sp>
        <p:nvSpPr>
          <p:cNvPr id="3" name="Underrubrik 2"/>
          <p:cNvSpPr>
            <a:spLocks noGrp="1"/>
          </p:cNvSpPr>
          <p:nvPr>
            <p:ph type="subTitle" idx="1"/>
          </p:nvPr>
        </p:nvSpPr>
        <p:spPr>
          <a:xfrm>
            <a:off x="6288000" y="3348000"/>
            <a:ext cx="5472000" cy="1310400"/>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9" name="Line 11"/>
          <p:cNvSpPr>
            <a:spLocks noChangeShapeType="1"/>
          </p:cNvSpPr>
          <p:nvPr/>
        </p:nvSpPr>
        <p:spPr bwMode="auto">
          <a:xfrm>
            <a:off x="6096000" y="5949950"/>
            <a:ext cx="5568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solidFill>
                <a:srgbClr val="000000"/>
              </a:solidFill>
            </a:endParaRPr>
          </a:p>
        </p:txBody>
      </p:sp>
      <p:sp>
        <p:nvSpPr>
          <p:cNvPr id="10" name="Line 11"/>
          <p:cNvSpPr>
            <a:spLocks noChangeShapeType="1"/>
          </p:cNvSpPr>
          <p:nvPr userDrawn="1"/>
        </p:nvSpPr>
        <p:spPr bwMode="auto">
          <a:xfrm>
            <a:off x="6096000" y="5949950"/>
            <a:ext cx="5568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solidFill>
                <a:srgbClr val="000000"/>
              </a:solidFill>
            </a:endParaRPr>
          </a:p>
        </p:txBody>
      </p:sp>
      <p:sp>
        <p:nvSpPr>
          <p:cNvPr id="8" name="Platshållare för bild 7"/>
          <p:cNvSpPr>
            <a:spLocks noGrp="1"/>
          </p:cNvSpPr>
          <p:nvPr>
            <p:ph type="pic" sz="quarter" idx="17" hasCustomPrompt="1"/>
          </p:nvPr>
        </p:nvSpPr>
        <p:spPr>
          <a:xfrm>
            <a:off x="-1" y="856800"/>
            <a:ext cx="5616000" cy="6021288"/>
          </a:xfrm>
        </p:spPr>
        <p:txBody>
          <a:bodyPr/>
          <a:lstStyle>
            <a:lvl1pPr marL="0" indent="0">
              <a:buNone/>
              <a:defRPr/>
            </a:lvl1pPr>
          </a:lstStyle>
          <a:p>
            <a:r>
              <a:rPr lang="sv-SE" dirty="0" smtClean="0"/>
              <a:t>För att infoga bild: </a:t>
            </a:r>
            <a:br>
              <a:rPr lang="sv-SE" dirty="0" smtClean="0"/>
            </a:br>
            <a:r>
              <a:rPr lang="sv-SE" dirty="0" smtClean="0"/>
              <a:t>1) Klicka här för att markera bildramen. </a:t>
            </a:r>
            <a:br>
              <a:rPr lang="sv-SE" dirty="0" smtClean="0"/>
            </a:br>
            <a:r>
              <a:rPr lang="sv-SE" dirty="0" smtClean="0"/>
              <a:t>2a) Välj bild från "Bildbank": Klicka på knappen ”Bildbank” i verktygsfältet ovan. </a:t>
            </a:r>
            <a:br>
              <a:rPr lang="sv-SE" dirty="0" smtClean="0"/>
            </a:br>
            <a:r>
              <a:rPr lang="sv-SE" dirty="0" smtClean="0"/>
              <a:t>2b) Välj bild från egen hårddisk: Klicka på ikonen nedan.</a:t>
            </a:r>
          </a:p>
        </p:txBody>
      </p:sp>
    </p:spTree>
    <p:extLst>
      <p:ext uri="{BB962C8B-B14F-4D97-AF65-F5344CB8AC3E}">
        <p14:creationId xmlns:p14="http://schemas.microsoft.com/office/powerpoint/2010/main" val="329776764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1296000" y="1411200"/>
            <a:ext cx="9696000" cy="648000"/>
          </a:xfrm>
        </p:spPr>
        <p:txBody>
          <a:bodyPr anchor="t"/>
          <a:lstStyle/>
          <a:p>
            <a:r>
              <a:rPr lang="sv-SE" dirty="0" smtClean="0"/>
              <a:t>Klicka här för att ändra format</a:t>
            </a:r>
            <a:endParaRPr lang="sv-SE" dirty="0"/>
          </a:p>
        </p:txBody>
      </p:sp>
      <p:sp>
        <p:nvSpPr>
          <p:cNvPr id="4" name="Platshållare för datum 3"/>
          <p:cNvSpPr>
            <a:spLocks noGrp="1"/>
          </p:cNvSpPr>
          <p:nvPr>
            <p:ph type="dt" sz="half" idx="10"/>
          </p:nvPr>
        </p:nvSpPr>
        <p:spPr/>
        <p:txBody>
          <a:bodyPr/>
          <a:lstStyle/>
          <a:p>
            <a:fld id="{02675C4B-9A6B-4700-9375-615A4C8898EA}" type="datetime1">
              <a:rPr lang="sv-SE" smtClean="0">
                <a:solidFill>
                  <a:srgbClr val="000000"/>
                </a:solidFill>
              </a:rPr>
              <a:pPr/>
              <a:t>2021-06-04</a:t>
            </a:fld>
            <a:endParaRPr lang="sv-SE">
              <a:solidFill>
                <a:srgbClr val="000000"/>
              </a:solidFill>
            </a:endParaRPr>
          </a:p>
        </p:txBody>
      </p:sp>
      <p:sp>
        <p:nvSpPr>
          <p:cNvPr id="5" name="Platshållare för sidfot 4"/>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6" name="Platshållare för bildnummer 5"/>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12" name="Platshållare för text 11"/>
          <p:cNvSpPr>
            <a:spLocks noGrp="1"/>
          </p:cNvSpPr>
          <p:nvPr>
            <p:ph type="body" sz="quarter" idx="14"/>
          </p:nvPr>
        </p:nvSpPr>
        <p:spPr>
          <a:xfrm>
            <a:off x="1295467" y="2782800"/>
            <a:ext cx="9696451" cy="2662424"/>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3"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solidFill>
                <a:srgbClr val="000000"/>
              </a:solidFill>
            </a:endParaRPr>
          </a:p>
        </p:txBody>
      </p:sp>
    </p:spTree>
    <p:extLst>
      <p:ext uri="{BB962C8B-B14F-4D97-AF65-F5344CB8AC3E}">
        <p14:creationId xmlns:p14="http://schemas.microsoft.com/office/powerpoint/2010/main" val="40811386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2.png"/><Relationship Id="rId5" Type="http://schemas.openxmlformats.org/officeDocument/2006/relationships/slideLayout" Target="../slideLayouts/slideLayout12.xml"/><Relationship Id="rId10" Type="http://schemas.openxmlformats.org/officeDocument/2006/relationships/image" Target="../media/image1.pn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296000" y="1411200"/>
            <a:ext cx="9696000" cy="648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1296000" y="2782800"/>
            <a:ext cx="9696000" cy="2664000"/>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32000" y="6480000"/>
            <a:ext cx="960000" cy="216000"/>
          </a:xfrm>
          <a:prstGeom prst="rect">
            <a:avLst/>
          </a:prstGeom>
        </p:spPr>
        <p:txBody>
          <a:bodyPr vert="horz" lIns="91440" tIns="45720" rIns="91440" bIns="45720" rtlCol="0" anchor="ctr"/>
          <a:lstStyle>
            <a:lvl1pPr algn="l">
              <a:defRPr sz="800">
                <a:solidFill>
                  <a:schemeClr val="tx1">
                    <a:tint val="75000"/>
                  </a:schemeClr>
                </a:solidFill>
                <a:latin typeface="Arial" panose="020B0604020202020204" pitchFamily="34" charset="0"/>
                <a:cs typeface="Arial" panose="020B0604020202020204" pitchFamily="34" charset="0"/>
              </a:defRPr>
            </a:lvl1pPr>
          </a:lstStyle>
          <a:p>
            <a:fld id="{6A66282A-E6F1-4B8A-9A07-A3A7F0AF1495}" type="datetime1">
              <a:rPr lang="sv-SE" smtClean="0"/>
              <a:t>2021-06-04</a:t>
            </a:fld>
            <a:endParaRPr lang="sv-SE"/>
          </a:p>
        </p:txBody>
      </p:sp>
      <p:sp>
        <p:nvSpPr>
          <p:cNvPr id="5" name="Platshållare för sidfot 4"/>
          <p:cNvSpPr>
            <a:spLocks noGrp="1"/>
          </p:cNvSpPr>
          <p:nvPr>
            <p:ph type="ftr" sz="quarter" idx="3"/>
          </p:nvPr>
        </p:nvSpPr>
        <p:spPr>
          <a:xfrm>
            <a:off x="432000" y="6192000"/>
            <a:ext cx="6912000" cy="216000"/>
          </a:xfrm>
          <a:prstGeom prst="rect">
            <a:avLst/>
          </a:prstGeom>
        </p:spPr>
        <p:txBody>
          <a:bodyPr vert="horz" lIns="91440" tIns="45720" rIns="91440" bIns="45720" rtlCol="0" anchor="ctr"/>
          <a:lstStyle>
            <a:lvl1pPr algn="l">
              <a:defRPr sz="1000" b="1">
                <a:solidFill>
                  <a:srgbClr val="8D0017"/>
                </a:solidFill>
                <a:latin typeface="Arial" panose="020B0604020202020204" pitchFamily="34" charset="0"/>
                <a:cs typeface="Arial" panose="020B0604020202020204" pitchFamily="34" charset="0"/>
              </a:defRPr>
            </a:lvl1pPr>
          </a:lstStyle>
          <a:p>
            <a:r>
              <a:rPr lang="sv-SE" smtClean="0"/>
              <a:t>Verksamhetsstöd och Service/område läkemedelsförsörjning/klinisk farmaci</a:t>
            </a:r>
            <a:endParaRPr lang="sv-SE"/>
          </a:p>
        </p:txBody>
      </p:sp>
      <p:pic>
        <p:nvPicPr>
          <p:cNvPr id="7" name="Picture 13"/>
          <p:cNvPicPr>
            <a:picLocks noChangeAspect="1" noChangeArrowheads="1"/>
          </p:cNvPicPr>
          <p:nvPr userDrawn="1"/>
        </p:nvPicPr>
        <p:blipFill>
          <a:blip r:embed="rId9">
            <a:extLst>
              <a:ext uri="{28A0092B-C50C-407E-A947-70E740481C1C}">
                <a14:useLocalDpi xmlns:a14="http://schemas.microsoft.com/office/drawing/2010/main" val="0"/>
              </a:ext>
            </a:extLst>
          </a:blip>
          <a:stretch>
            <a:fillRect/>
          </a:stretch>
        </p:blipFill>
        <p:spPr bwMode="auto">
          <a:xfrm>
            <a:off x="-29226" y="0"/>
            <a:ext cx="12242881" cy="858064"/>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337360" y="6156791"/>
            <a:ext cx="2361189" cy="484633"/>
          </a:xfrm>
          <a:prstGeom prst="rect">
            <a:avLst/>
          </a:prstGeom>
        </p:spPr>
      </p:pic>
    </p:spTree>
    <p:extLst>
      <p:ext uri="{BB962C8B-B14F-4D97-AF65-F5344CB8AC3E}">
        <p14:creationId xmlns:p14="http://schemas.microsoft.com/office/powerpoint/2010/main" val="3829096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p:txStyles>
    <p:titleStyle>
      <a:lvl1pPr algn="l" defTabSz="9144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431371" y="6480000"/>
            <a:ext cx="957428" cy="216024"/>
          </a:xfrm>
          <a:prstGeom prst="rect">
            <a:avLst/>
          </a:prstGeom>
        </p:spPr>
        <p:txBody>
          <a:bodyPr vert="horz" lIns="91440" tIns="45720" rIns="91440" bIns="45720" rtlCol="0" anchor="t" anchorCtr="0"/>
          <a:lstStyle>
            <a:lvl1pPr algn="l">
              <a:defRPr sz="800">
                <a:solidFill>
                  <a:schemeClr val="tx1"/>
                </a:solidFill>
              </a:defRPr>
            </a:lvl1pPr>
          </a:lstStyle>
          <a:p>
            <a:fld id="{6D8F9DCC-59F9-4D20-B219-7832D570049E}" type="datetime1">
              <a:rPr lang="sv-SE" smtClean="0">
                <a:solidFill>
                  <a:srgbClr val="000000"/>
                </a:solidFill>
              </a:rPr>
              <a:pPr/>
              <a:t>2021-06-04</a:t>
            </a:fld>
            <a:endParaRPr lang="sv-SE" dirty="0">
              <a:solidFill>
                <a:srgbClr val="000000"/>
              </a:solidFill>
            </a:endParaRPr>
          </a:p>
        </p:txBody>
      </p:sp>
      <p:sp>
        <p:nvSpPr>
          <p:cNvPr id="2" name="Platshållare för rubrik 1"/>
          <p:cNvSpPr>
            <a:spLocks noGrp="1"/>
          </p:cNvSpPr>
          <p:nvPr>
            <p:ph type="title"/>
          </p:nvPr>
        </p:nvSpPr>
        <p:spPr>
          <a:xfrm>
            <a:off x="1296000" y="1411200"/>
            <a:ext cx="9696000" cy="648000"/>
          </a:xfrm>
          <a:prstGeom prst="rect">
            <a:avLst/>
          </a:prstGeom>
        </p:spPr>
        <p:txBody>
          <a:bodyPr vert="horz" lIns="91440" tIns="45720" rIns="91440" bIns="45720" rtlCol="0" anchor="t">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1296000" y="2782800"/>
            <a:ext cx="9696000" cy="2662424"/>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432000" y="6184801"/>
            <a:ext cx="6912000" cy="205681"/>
          </a:xfrm>
          <a:prstGeom prst="rect">
            <a:avLst/>
          </a:prstGeom>
        </p:spPr>
        <p:txBody>
          <a:bodyPr vert="horz" lIns="91440" tIns="45720" rIns="91440" bIns="45720" rtlCol="0" anchor="t" anchorCtr="0"/>
          <a:lstStyle>
            <a:lvl1pPr algn="l">
              <a:defRPr sz="1000" b="1">
                <a:solidFill>
                  <a:schemeClr val="accent6"/>
                </a:solidFill>
              </a:defRPr>
            </a:lvl1pPr>
          </a:lstStyle>
          <a:p>
            <a:r>
              <a:rPr lang="sv-SE" dirty="0" smtClean="0">
                <a:solidFill>
                  <a:srgbClr val="8D0017"/>
                </a:solidFill>
              </a:rPr>
              <a:t>(ange enhet via Infoga sidfot)</a:t>
            </a:r>
            <a:endParaRPr lang="sv-SE" sz="800" b="0" dirty="0">
              <a:solidFill>
                <a:srgbClr val="8D0017"/>
              </a:solidFill>
            </a:endParaRPr>
          </a:p>
        </p:txBody>
      </p:sp>
      <p:sp>
        <p:nvSpPr>
          <p:cNvPr id="6" name="Platshållare för bildnummer 5"/>
          <p:cNvSpPr>
            <a:spLocks noGrp="1"/>
          </p:cNvSpPr>
          <p:nvPr>
            <p:ph type="sldNum" sz="quarter" idx="4"/>
          </p:nvPr>
        </p:nvSpPr>
        <p:spPr>
          <a:xfrm>
            <a:off x="1391478" y="6496484"/>
            <a:ext cx="957428" cy="183282"/>
          </a:xfrm>
          <a:prstGeom prst="rect">
            <a:avLst/>
          </a:prstGeom>
        </p:spPr>
        <p:txBody>
          <a:bodyPr vert="horz" lIns="91440" tIns="45720" rIns="91440" bIns="45720" rtlCol="0" anchor="ctr"/>
          <a:lstStyle>
            <a:lvl1pPr algn="l">
              <a:defRPr sz="800">
                <a:solidFill>
                  <a:schemeClr val="tx1">
                    <a:tint val="75000"/>
                  </a:schemeClr>
                </a:solidFill>
              </a:defRPr>
            </a:lvl1pPr>
          </a:lstStyle>
          <a:p>
            <a:fld id="{6F44378D-1D2D-4DB9-B9D8-A6B719AA0047}" type="slidenum">
              <a:rPr lang="sv-SE" smtClean="0">
                <a:solidFill>
                  <a:srgbClr val="000000">
                    <a:tint val="75000"/>
                  </a:srgbClr>
                </a:solidFill>
              </a:rPr>
              <a:pPr/>
              <a:t>‹#›</a:t>
            </a:fld>
            <a:endParaRPr lang="sv-SE" dirty="0">
              <a:solidFill>
                <a:srgbClr val="000000">
                  <a:tint val="75000"/>
                </a:srgbClr>
              </a:solidFill>
            </a:endParaRPr>
          </a:p>
        </p:txBody>
      </p:sp>
      <p:pic>
        <p:nvPicPr>
          <p:cNvPr id="10" name="Picture 13"/>
          <p:cNvPicPr>
            <a:picLocks noChangeAspect="1" noChangeArrowheads="1"/>
          </p:cNvPicPr>
          <p:nvPr userDrawn="1"/>
        </p:nvPicPr>
        <p:blipFill>
          <a:blip r:embed="rId10">
            <a:extLst>
              <a:ext uri="{28A0092B-C50C-407E-A947-70E740481C1C}">
                <a14:useLocalDpi xmlns:a14="http://schemas.microsoft.com/office/drawing/2010/main" val="0"/>
              </a:ext>
            </a:extLst>
          </a:blip>
          <a:stretch>
            <a:fillRect/>
          </a:stretch>
        </p:blipFill>
        <p:spPr bwMode="auto">
          <a:xfrm>
            <a:off x="-29226" y="0"/>
            <a:ext cx="12242881" cy="858064"/>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337360" y="6156791"/>
            <a:ext cx="2361189" cy="484633"/>
          </a:xfrm>
          <a:prstGeom prst="rect">
            <a:avLst/>
          </a:prstGeom>
        </p:spPr>
      </p:pic>
    </p:spTree>
    <p:extLst>
      <p:ext uri="{BB962C8B-B14F-4D97-AF65-F5344CB8AC3E}">
        <p14:creationId xmlns:p14="http://schemas.microsoft.com/office/powerpoint/2010/main" val="329386400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iming>
    <p:tnLst>
      <p:par>
        <p:cTn id="1" dur="indefinite" restart="never" nodeType="tmRoot"/>
      </p:par>
    </p:tnLst>
  </p:timing>
  <p:hf sldNum="0" hdr="0"/>
  <p:txStyles>
    <p:titleStyle>
      <a:lvl1pPr algn="l"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4.xml"/><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11"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m4a"/><Relationship Id="rId7" Type="http://schemas.openxmlformats.org/officeDocument/2006/relationships/image" Target="../media/image13.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notesSlide" Target="../notesSlides/notesSlide3.xml"/><Relationship Id="rId4"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7.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2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23.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5807968" y="1916832"/>
            <a:ext cx="4500032" cy="2232104"/>
          </a:xfrm>
        </p:spPr>
        <p:txBody>
          <a:bodyPr>
            <a:normAutofit fontScale="90000"/>
          </a:bodyPr>
          <a:lstStyle/>
          <a:p>
            <a:r>
              <a:rPr lang="sv-SE" dirty="0" smtClean="0"/>
              <a:t>Praktisk information gällande läkemedel</a:t>
            </a:r>
            <a:br>
              <a:rPr lang="sv-SE" dirty="0" smtClean="0"/>
            </a:br>
            <a:r>
              <a:rPr lang="sv-SE" dirty="0"/>
              <a:t/>
            </a:r>
            <a:br>
              <a:rPr lang="sv-SE" dirty="0"/>
            </a:br>
            <a:r>
              <a:rPr lang="sv-SE" b="1" dirty="0" smtClean="0"/>
              <a:t>Värnamo sjukhus</a:t>
            </a:r>
            <a:endParaRPr lang="sv-SE" b="1" dirty="0"/>
          </a:p>
        </p:txBody>
      </p:sp>
      <p:pic>
        <p:nvPicPr>
          <p:cNvPr id="5" name="Platshållare för innehåll 4"/>
          <p:cNvPicPr>
            <a:picLocks noGrp="1" noChangeAspect="1"/>
          </p:cNvPicPr>
          <p:nvPr>
            <p:ph sz="quarter" idx="12"/>
          </p:nvPr>
        </p:nvPicPr>
        <p:blipFill>
          <a:blip r:embed="rId5"/>
          <a:stretch>
            <a:fillRect/>
          </a:stretch>
        </p:blipFill>
        <p:spPr>
          <a:xfrm>
            <a:off x="1847528" y="2708171"/>
            <a:ext cx="3456384" cy="2303355"/>
          </a:xfrm>
          <a:prstGeom prst="rect">
            <a:avLst/>
          </a:prstGeom>
        </p:spPr>
      </p:pic>
      <p:pic>
        <p:nvPicPr>
          <p:cNvPr id="8" name="Lju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18477694"/>
      </p:ext>
    </p:extLst>
  </p:cSld>
  <p:clrMapOvr>
    <a:masterClrMapping/>
  </p:clrMapOvr>
  <mc:AlternateContent xmlns:mc="http://schemas.openxmlformats.org/markup-compatibility/2006">
    <mc:Choice xmlns:p14="http://schemas.microsoft.com/office/powerpoint/2010/main" Requires="p14">
      <p:transition spd="slow" p14:dur="2000" advTm="7397"/>
    </mc:Choice>
    <mc:Fallback>
      <p:transition spd="slow" advTm="7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7" name="textruta 6"/>
          <p:cNvSpPr txBox="1"/>
          <p:nvPr/>
        </p:nvSpPr>
        <p:spPr>
          <a:xfrm>
            <a:off x="2351584" y="1417639"/>
            <a:ext cx="6624736" cy="2585323"/>
          </a:xfrm>
          <a:prstGeom prst="rect">
            <a:avLst/>
          </a:prstGeom>
          <a:noFill/>
        </p:spPr>
        <p:txBody>
          <a:bodyPr wrap="square" rtlCol="0">
            <a:spAutoFit/>
          </a:bodyPr>
          <a:lstStyle/>
          <a:p>
            <a:pPr algn="ctr"/>
            <a:endParaRPr lang="sv-SE" sz="5400" dirty="0">
              <a:solidFill>
                <a:srgbClr val="000000"/>
              </a:solidFill>
              <a:latin typeface="Arial"/>
            </a:endParaRPr>
          </a:p>
          <a:p>
            <a:pPr algn="ctr"/>
            <a:r>
              <a:rPr lang="sv-SE" sz="5400" dirty="0">
                <a:solidFill>
                  <a:srgbClr val="000000"/>
                </a:solidFill>
                <a:latin typeface="Arial"/>
              </a:rPr>
              <a:t>Tack för uppmärksamheten!</a:t>
            </a:r>
          </a:p>
        </p:txBody>
      </p:sp>
      <p:pic>
        <p:nvPicPr>
          <p:cNvPr id="10" name="Bildobjekt 9" descr="TETRASIKLIN? Coba lihat giginya :D - Bisakimi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4193" y="3933056"/>
            <a:ext cx="2025689" cy="1917652"/>
          </a:xfrm>
          <a:prstGeom prst="rect">
            <a:avLst/>
          </a:prstGeom>
        </p:spPr>
      </p:pic>
      <p:pic>
        <p:nvPicPr>
          <p:cNvPr id="3" name="Lju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49493371"/>
      </p:ext>
    </p:extLst>
  </p:cSld>
  <p:clrMapOvr>
    <a:masterClrMapping/>
  </p:clrMapOvr>
  <mc:AlternateContent xmlns:mc="http://schemas.openxmlformats.org/markup-compatibility/2006">
    <mc:Choice xmlns:p14="http://schemas.microsoft.com/office/powerpoint/2010/main" Requires="p14">
      <p:transition spd="slow" p14:dur="2000" advTm="18428"/>
    </mc:Choice>
    <mc:Fallback>
      <p:transition spd="slow" advTm="18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
            </a:r>
            <a:br>
              <a:rPr lang="sv-SE" dirty="0"/>
            </a:br>
            <a:endParaRPr lang="sv-SE" dirty="0"/>
          </a:p>
        </p:txBody>
      </p:sp>
      <p:sp>
        <p:nvSpPr>
          <p:cNvPr id="3" name="Platshållare för innehåll 2"/>
          <p:cNvSpPr>
            <a:spLocks noGrp="1"/>
          </p:cNvSpPr>
          <p:nvPr>
            <p:ph idx="1"/>
          </p:nvPr>
        </p:nvSpPr>
        <p:spPr>
          <a:xfrm>
            <a:off x="1981200" y="1052737"/>
            <a:ext cx="8229600" cy="5073427"/>
          </a:xfrm>
        </p:spPr>
        <p:txBody>
          <a:bodyPr/>
          <a:lstStyle/>
          <a:p>
            <a:pPr marL="0" indent="0">
              <a:buNone/>
            </a:pPr>
            <a:r>
              <a:rPr lang="sv-SE" sz="3600" dirty="0"/>
              <a:t>Farmaceuter på vårdenheterna</a:t>
            </a:r>
          </a:p>
          <a:p>
            <a:pPr marL="0" indent="0">
              <a:buNone/>
            </a:pPr>
            <a:endParaRPr lang="sv-SE" sz="3600" dirty="0"/>
          </a:p>
          <a:p>
            <a:pPr marL="457200" lvl="1" indent="0">
              <a:buNone/>
            </a:pPr>
            <a:endParaRPr lang="sv-SE" sz="2400" dirty="0"/>
          </a:p>
          <a:p>
            <a:pPr marL="0" indent="0">
              <a:buNone/>
            </a:pPr>
            <a:endParaRPr lang="sv-SE" dirty="0"/>
          </a:p>
        </p:txBody>
      </p:sp>
      <p:pic>
        <p:nvPicPr>
          <p:cNvPr id="5" name="Bildobjekt 4"/>
          <p:cNvPicPr>
            <a:picLocks noChangeAspect="1"/>
          </p:cNvPicPr>
          <p:nvPr/>
        </p:nvPicPr>
        <p:blipFill>
          <a:blip r:embed="rId5"/>
          <a:stretch>
            <a:fillRect/>
          </a:stretch>
        </p:blipFill>
        <p:spPr>
          <a:xfrm>
            <a:off x="2146092" y="1777167"/>
            <a:ext cx="1761254" cy="1908025"/>
          </a:xfrm>
          <a:prstGeom prst="rect">
            <a:avLst/>
          </a:prstGeom>
        </p:spPr>
      </p:pic>
      <p:pic>
        <p:nvPicPr>
          <p:cNvPr id="6" name="Bildobjekt 5"/>
          <p:cNvPicPr>
            <a:picLocks noChangeAspect="1"/>
          </p:cNvPicPr>
          <p:nvPr/>
        </p:nvPicPr>
        <p:blipFill>
          <a:blip r:embed="rId6"/>
          <a:stretch>
            <a:fillRect/>
          </a:stretch>
        </p:blipFill>
        <p:spPr>
          <a:xfrm>
            <a:off x="3990612" y="1755429"/>
            <a:ext cx="1393928" cy="1951500"/>
          </a:xfrm>
          <a:prstGeom prst="rect">
            <a:avLst/>
          </a:prstGeom>
        </p:spPr>
      </p:pic>
      <p:pic>
        <p:nvPicPr>
          <p:cNvPr id="7" name="Bildobjekt 6"/>
          <p:cNvPicPr>
            <a:picLocks noChangeAspect="1"/>
          </p:cNvPicPr>
          <p:nvPr/>
        </p:nvPicPr>
        <p:blipFill>
          <a:blip r:embed="rId7"/>
          <a:stretch>
            <a:fillRect/>
          </a:stretch>
        </p:blipFill>
        <p:spPr>
          <a:xfrm>
            <a:off x="5467806" y="1733692"/>
            <a:ext cx="1526421" cy="1951500"/>
          </a:xfrm>
          <a:prstGeom prst="rect">
            <a:avLst/>
          </a:prstGeom>
        </p:spPr>
      </p:pic>
      <p:pic>
        <p:nvPicPr>
          <p:cNvPr id="8" name="Bildobjekt 7"/>
          <p:cNvPicPr>
            <a:picLocks noChangeAspect="1"/>
          </p:cNvPicPr>
          <p:nvPr/>
        </p:nvPicPr>
        <p:blipFill>
          <a:blip r:embed="rId8"/>
          <a:stretch>
            <a:fillRect/>
          </a:stretch>
        </p:blipFill>
        <p:spPr>
          <a:xfrm>
            <a:off x="7176246" y="1733692"/>
            <a:ext cx="1189582" cy="1879451"/>
          </a:xfrm>
          <a:prstGeom prst="rect">
            <a:avLst/>
          </a:prstGeom>
        </p:spPr>
      </p:pic>
      <p:pic>
        <p:nvPicPr>
          <p:cNvPr id="9" name="Bildobjekt 8"/>
          <p:cNvPicPr>
            <a:picLocks noChangeAspect="1"/>
          </p:cNvPicPr>
          <p:nvPr/>
        </p:nvPicPr>
        <p:blipFill>
          <a:blip r:embed="rId9"/>
          <a:stretch>
            <a:fillRect/>
          </a:stretch>
        </p:blipFill>
        <p:spPr>
          <a:xfrm>
            <a:off x="2773961" y="3828660"/>
            <a:ext cx="1518434" cy="1882152"/>
          </a:xfrm>
          <a:prstGeom prst="rect">
            <a:avLst/>
          </a:prstGeom>
        </p:spPr>
      </p:pic>
      <p:pic>
        <p:nvPicPr>
          <p:cNvPr id="10" name="Bildobjekt 9"/>
          <p:cNvPicPr>
            <a:picLocks noChangeAspect="1"/>
          </p:cNvPicPr>
          <p:nvPr/>
        </p:nvPicPr>
        <p:blipFill>
          <a:blip r:embed="rId10"/>
          <a:stretch>
            <a:fillRect/>
          </a:stretch>
        </p:blipFill>
        <p:spPr>
          <a:xfrm>
            <a:off x="4670299" y="3831629"/>
            <a:ext cx="1392431" cy="1879183"/>
          </a:xfrm>
          <a:prstGeom prst="rect">
            <a:avLst/>
          </a:prstGeom>
        </p:spPr>
      </p:pic>
      <p:pic>
        <p:nvPicPr>
          <p:cNvPr id="13" name="Ljud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pic>
        <p:nvPicPr>
          <p:cNvPr id="16" name="Bildobjekt 15"/>
          <p:cNvPicPr>
            <a:picLocks noChangeAspect="1"/>
          </p:cNvPicPr>
          <p:nvPr/>
        </p:nvPicPr>
        <p:blipFill>
          <a:blip r:embed="rId12"/>
          <a:stretch>
            <a:fillRect/>
          </a:stretch>
        </p:blipFill>
        <p:spPr>
          <a:xfrm>
            <a:off x="6856637" y="4163786"/>
            <a:ext cx="1319570" cy="1547026"/>
          </a:xfrm>
          <a:prstGeom prst="rect">
            <a:avLst/>
          </a:prstGeom>
        </p:spPr>
      </p:pic>
    </p:spTree>
    <p:extLst>
      <p:ext uri="{BB962C8B-B14F-4D97-AF65-F5344CB8AC3E}">
        <p14:creationId xmlns:p14="http://schemas.microsoft.com/office/powerpoint/2010/main" val="1181968361"/>
      </p:ext>
    </p:extLst>
  </p:cSld>
  <p:clrMapOvr>
    <a:masterClrMapping/>
  </p:clrMapOvr>
  <mc:AlternateContent xmlns:mc="http://schemas.openxmlformats.org/markup-compatibility/2006">
    <mc:Choice xmlns:p14="http://schemas.microsoft.com/office/powerpoint/2010/main" Requires="p14">
      <p:transition spd="slow" p14:dur="2000" advTm="48319"/>
    </mc:Choice>
    <mc:Fallback>
      <p:transition spd="slow" advTm="48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sp>
        <p:nvSpPr>
          <p:cNvPr id="3" name="Platshållare för innehåll 2"/>
          <p:cNvSpPr>
            <a:spLocks noGrp="1"/>
          </p:cNvSpPr>
          <p:nvPr>
            <p:ph idx="1"/>
          </p:nvPr>
        </p:nvSpPr>
        <p:spPr/>
        <p:txBody>
          <a:bodyPr/>
          <a:lstStyle/>
          <a:p>
            <a:r>
              <a:rPr lang="sv-SE" sz="3200" dirty="0"/>
              <a:t>Medicin- och </a:t>
            </a:r>
            <a:r>
              <a:rPr lang="sv-SE" sz="3200" dirty="0" smtClean="0"/>
              <a:t>Geriatrikkliniken</a:t>
            </a:r>
            <a:endParaRPr lang="sv-SE" sz="3200" dirty="0"/>
          </a:p>
          <a:p>
            <a:r>
              <a:rPr lang="sv-SE" sz="3200" dirty="0" smtClean="0"/>
              <a:t>Kirurg- </a:t>
            </a:r>
            <a:r>
              <a:rPr lang="sv-SE" sz="3200" dirty="0"/>
              <a:t>och </a:t>
            </a:r>
            <a:r>
              <a:rPr lang="sv-SE" sz="3200" dirty="0" smtClean="0"/>
              <a:t>Urologkliniken</a:t>
            </a:r>
            <a:endParaRPr lang="sv-SE" sz="3200" dirty="0"/>
          </a:p>
          <a:p>
            <a:r>
              <a:rPr lang="sv-SE" sz="3200" dirty="0" smtClean="0"/>
              <a:t>Ortopedkliniken (Ort B)</a:t>
            </a:r>
            <a:endParaRPr lang="sv-SE" sz="3200" dirty="0"/>
          </a:p>
        </p:txBody>
      </p:sp>
      <p:sp>
        <p:nvSpPr>
          <p:cNvPr id="8" name="textruta 7"/>
          <p:cNvSpPr txBox="1"/>
          <p:nvPr/>
        </p:nvSpPr>
        <p:spPr>
          <a:xfrm>
            <a:off x="7536160" y="3092980"/>
            <a:ext cx="2016224" cy="923330"/>
          </a:xfrm>
          <a:prstGeom prst="rect">
            <a:avLst/>
          </a:prstGeom>
          <a:noFill/>
        </p:spPr>
        <p:txBody>
          <a:bodyPr wrap="square" rtlCol="0">
            <a:spAutoFit/>
          </a:bodyPr>
          <a:lstStyle/>
          <a:p>
            <a:r>
              <a:rPr lang="sv-SE" dirty="0">
                <a:solidFill>
                  <a:srgbClr val="000000"/>
                </a:solidFill>
                <a:latin typeface="Arial"/>
              </a:rPr>
              <a:t>PRAMIPEXOL 0,18 mg, 1 till natten</a:t>
            </a:r>
          </a:p>
        </p:txBody>
      </p:sp>
      <p:cxnSp>
        <p:nvCxnSpPr>
          <p:cNvPr id="10" name="Rak koppling 9"/>
          <p:cNvCxnSpPr/>
          <p:nvPr/>
        </p:nvCxnSpPr>
        <p:spPr>
          <a:xfrm>
            <a:off x="7175275" y="2628012"/>
            <a:ext cx="2376264" cy="1451406"/>
          </a:xfrm>
          <a:prstGeom prst="line">
            <a:avLst/>
          </a:prstGeom>
        </p:spPr>
        <p:style>
          <a:lnRef idx="3">
            <a:schemeClr val="accent2"/>
          </a:lnRef>
          <a:fillRef idx="0">
            <a:schemeClr val="accent2"/>
          </a:fillRef>
          <a:effectRef idx="2">
            <a:schemeClr val="accent2"/>
          </a:effectRef>
          <a:fontRef idx="minor">
            <a:schemeClr val="tx1"/>
          </a:fontRef>
        </p:style>
      </p:cxnSp>
      <p:pic>
        <p:nvPicPr>
          <p:cNvPr id="11" name="Bildobjekt 10"/>
          <p:cNvPicPr>
            <a:picLocks noChangeAspect="1"/>
          </p:cNvPicPr>
          <p:nvPr/>
        </p:nvPicPr>
        <p:blipFill>
          <a:blip r:embed="rId6"/>
          <a:stretch>
            <a:fillRect/>
          </a:stretch>
        </p:blipFill>
        <p:spPr>
          <a:xfrm rot="6653993">
            <a:off x="7018167" y="2662910"/>
            <a:ext cx="2493480" cy="1572904"/>
          </a:xfrm>
          <a:prstGeom prst="rect">
            <a:avLst/>
          </a:prstGeom>
        </p:spPr>
      </p:pic>
      <p:sp>
        <p:nvSpPr>
          <p:cNvPr id="6" name="textruta 5"/>
          <p:cNvSpPr txBox="1"/>
          <p:nvPr/>
        </p:nvSpPr>
        <p:spPr>
          <a:xfrm>
            <a:off x="9067339" y="3216851"/>
            <a:ext cx="2304256" cy="646331"/>
          </a:xfrm>
          <a:prstGeom prst="rect">
            <a:avLst/>
          </a:prstGeom>
          <a:noFill/>
        </p:spPr>
        <p:txBody>
          <a:bodyPr wrap="square" rtlCol="0">
            <a:spAutoFit/>
          </a:bodyPr>
          <a:lstStyle/>
          <a:p>
            <a:r>
              <a:rPr lang="sv-SE" dirty="0">
                <a:solidFill>
                  <a:srgbClr val="000000"/>
                </a:solidFill>
                <a:latin typeface="Blackadder ITC" panose="04020505051007020D02" pitchFamily="82" charset="0"/>
              </a:rPr>
              <a:t>Beställt, kommer i eftermiddag</a:t>
            </a:r>
            <a:r>
              <a:rPr lang="sv-SE" dirty="0" smtClean="0">
                <a:solidFill>
                  <a:srgbClr val="000000"/>
                </a:solidFill>
                <a:latin typeface="Blackadder ITC" panose="04020505051007020D02" pitchFamily="82" charset="0"/>
              </a:rPr>
              <a:t>/</a:t>
            </a:r>
            <a:endParaRPr lang="sv-SE" dirty="0">
              <a:solidFill>
                <a:srgbClr val="000000"/>
              </a:solidFill>
              <a:latin typeface="Blackadder ITC" panose="04020505051007020D02" pitchFamily="82" charset="0"/>
            </a:endParaRPr>
          </a:p>
        </p:txBody>
      </p:sp>
      <p:sp>
        <p:nvSpPr>
          <p:cNvPr id="9" name="textruta 8"/>
          <p:cNvSpPr txBox="1"/>
          <p:nvPr/>
        </p:nvSpPr>
        <p:spPr>
          <a:xfrm>
            <a:off x="7644172" y="4268601"/>
            <a:ext cx="1800200" cy="646331"/>
          </a:xfrm>
          <a:prstGeom prst="rect">
            <a:avLst/>
          </a:prstGeom>
          <a:noFill/>
        </p:spPr>
        <p:txBody>
          <a:bodyPr wrap="square" rtlCol="0">
            <a:spAutoFit/>
          </a:bodyPr>
          <a:lstStyle/>
          <a:p>
            <a:r>
              <a:rPr lang="sv-SE" dirty="0" err="1">
                <a:solidFill>
                  <a:srgbClr val="000000"/>
                </a:solidFill>
                <a:latin typeface="Bahnschrift SemiLight Condensed" panose="020B0502040204020203" pitchFamily="34" charset="0"/>
              </a:rPr>
              <a:t>Citalopram</a:t>
            </a:r>
            <a:r>
              <a:rPr lang="sv-SE" dirty="0">
                <a:solidFill>
                  <a:srgbClr val="000000"/>
                </a:solidFill>
                <a:latin typeface="Bahnschrift SemiLight Condensed" panose="020B0502040204020203" pitchFamily="34" charset="0"/>
              </a:rPr>
              <a:t> 10 mg, 1x1</a:t>
            </a:r>
          </a:p>
        </p:txBody>
      </p:sp>
      <p:sp>
        <p:nvSpPr>
          <p:cNvPr id="13" name="textruta 12"/>
          <p:cNvSpPr txBox="1"/>
          <p:nvPr/>
        </p:nvSpPr>
        <p:spPr>
          <a:xfrm>
            <a:off x="7536160" y="5329367"/>
            <a:ext cx="1908212" cy="369332"/>
          </a:xfrm>
          <a:prstGeom prst="rect">
            <a:avLst/>
          </a:prstGeom>
          <a:noFill/>
        </p:spPr>
        <p:txBody>
          <a:bodyPr wrap="square" rtlCol="0">
            <a:spAutoFit/>
          </a:bodyPr>
          <a:lstStyle/>
          <a:p>
            <a:r>
              <a:rPr lang="sv-SE" dirty="0">
                <a:solidFill>
                  <a:srgbClr val="000000"/>
                </a:solidFill>
                <a:latin typeface="Arial"/>
              </a:rPr>
              <a:t>Multivitamin 50 +</a:t>
            </a:r>
          </a:p>
        </p:txBody>
      </p:sp>
      <p:pic>
        <p:nvPicPr>
          <p:cNvPr id="4" name="Bildobjekt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9421" y="3693927"/>
            <a:ext cx="4191585" cy="2210108"/>
          </a:xfrm>
          <a:prstGeom prst="rect">
            <a:avLst/>
          </a:prstGeom>
        </p:spPr>
      </p:pic>
      <p:pic>
        <p:nvPicPr>
          <p:cNvPr id="12" name="Ljud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672950535"/>
      </p:ext>
    </p:extLst>
  </p:cSld>
  <p:clrMapOvr>
    <a:masterClrMapping/>
  </p:clrMapOvr>
  <mc:AlternateContent xmlns:mc="http://schemas.openxmlformats.org/markup-compatibility/2006">
    <mc:Choice xmlns:p14="http://schemas.microsoft.com/office/powerpoint/2010/main" Requires="p14">
      <p:transition spd="slow" p14:dur="2000" advTm="100645"/>
    </mc:Choice>
    <mc:Fallback>
      <p:transition spd="slow" advTm="100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2"/>
                </p:tgtEl>
              </p:cMediaNode>
            </p:audio>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r>
              <a:rPr lang="sv-SE" sz="2800" dirty="0"/>
              <a:t>Läkemedelsavstämning och översyn av läkemedelslista</a:t>
            </a:r>
            <a:r>
              <a:rPr lang="sv-SE" sz="2800" dirty="0" smtClean="0"/>
              <a:t>/ </a:t>
            </a:r>
            <a:r>
              <a:rPr lang="sv-SE" sz="2800" dirty="0" err="1" smtClean="0"/>
              <a:t>utdelningsvy</a:t>
            </a:r>
            <a:r>
              <a:rPr lang="sv-SE" sz="2800" dirty="0" smtClean="0"/>
              <a:t> </a:t>
            </a:r>
            <a:r>
              <a:rPr lang="sv-SE" sz="2800" dirty="0"/>
              <a:t>för </a:t>
            </a:r>
            <a:r>
              <a:rPr lang="sv-SE" sz="2800" dirty="0" err="1"/>
              <a:t>nyinlagda</a:t>
            </a:r>
            <a:r>
              <a:rPr lang="sv-SE" sz="2800" dirty="0"/>
              <a:t> patienter </a:t>
            </a:r>
            <a:r>
              <a:rPr lang="sv-SE" sz="2800" dirty="0" err="1"/>
              <a:t>inkl</a:t>
            </a:r>
            <a:r>
              <a:rPr lang="sv-SE" sz="2800" dirty="0"/>
              <a:t> Dospatienter</a:t>
            </a:r>
          </a:p>
          <a:p>
            <a:r>
              <a:rPr lang="sv-SE" sz="2800" dirty="0"/>
              <a:t>Anskaffning av läkemedel</a:t>
            </a:r>
          </a:p>
          <a:p>
            <a:r>
              <a:rPr lang="sv-SE" sz="2800" dirty="0"/>
              <a:t>Iordningställande av läkemedel i </a:t>
            </a:r>
            <a:r>
              <a:rPr lang="sv-SE" sz="2800" dirty="0" smtClean="0"/>
              <a:t>dosett eller i läkemedelspåsar </a:t>
            </a:r>
            <a:r>
              <a:rPr lang="sv-SE" sz="2800" dirty="0"/>
              <a:t>i samband med hemgång</a:t>
            </a:r>
          </a:p>
          <a:p>
            <a:r>
              <a:rPr lang="sv-SE" sz="2800" dirty="0"/>
              <a:t>Apoteksassistent fyller på basläkemedel i läkemedelsvagnar 1 </a:t>
            </a:r>
            <a:r>
              <a:rPr lang="sv-SE" sz="2800" dirty="0" smtClean="0"/>
              <a:t>gång/vecka på vissa avdelningarna</a:t>
            </a:r>
            <a:endParaRPr lang="sv-SE" sz="2800" dirty="0"/>
          </a:p>
          <a:p>
            <a:endParaRPr lang="sv-SE" dirty="0"/>
          </a:p>
        </p:txBody>
      </p:sp>
      <p:pic>
        <p:nvPicPr>
          <p:cNvPr id="5" name="Lju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05931493"/>
      </p:ext>
    </p:extLst>
  </p:cSld>
  <p:clrMapOvr>
    <a:masterClrMapping/>
  </p:clrMapOvr>
  <mc:AlternateContent xmlns:mc="http://schemas.openxmlformats.org/markup-compatibility/2006">
    <mc:Choice xmlns:p14="http://schemas.microsoft.com/office/powerpoint/2010/main" Requires="p14">
      <p:transition spd="slow" p14:dur="2000" advTm="40393"/>
    </mc:Choice>
    <mc:Fallback>
      <p:transition spd="slow" advTm="40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6" name="Platshållare för innehåll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rot="5400000">
            <a:off x="3832226" y="2166739"/>
            <a:ext cx="4525963" cy="3394472"/>
          </a:xfrm>
        </p:spPr>
      </p:pic>
      <p:pic>
        <p:nvPicPr>
          <p:cNvPr id="4" name="Lju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3688093"/>
      </p:ext>
    </p:extLst>
  </p:cSld>
  <p:clrMapOvr>
    <a:masterClrMapping/>
  </p:clrMapOvr>
  <mc:AlternateContent xmlns:mc="http://schemas.openxmlformats.org/markup-compatibility/2006">
    <mc:Choice xmlns:p14="http://schemas.microsoft.com/office/powerpoint/2010/main" Requires="p14">
      <p:transition spd="slow" p14:dur="2000" advTm="42382"/>
    </mc:Choice>
    <mc:Fallback>
      <p:transition spd="slow" advTm="42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6" name="Platshållare för innehåll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rot="5400000">
            <a:off x="-499753" y="1888800"/>
            <a:ext cx="3769295" cy="2826971"/>
          </a:xfrm>
        </p:spPr>
      </p:pic>
      <p:sp>
        <p:nvSpPr>
          <p:cNvPr id="4" name="Platshållare för datum 3"/>
          <p:cNvSpPr>
            <a:spLocks noGrp="1"/>
          </p:cNvSpPr>
          <p:nvPr>
            <p:ph type="dt" sz="half" idx="10"/>
          </p:nvPr>
        </p:nvSpPr>
        <p:spPr/>
        <p:txBody>
          <a:bodyPr/>
          <a:lstStyle/>
          <a:p>
            <a:pPr>
              <a:defRPr/>
            </a:pPr>
            <a:endParaRPr lang="sv-SE">
              <a:solidFill>
                <a:srgbClr val="000000"/>
              </a:solidFill>
            </a:endParaRPr>
          </a:p>
        </p:txBody>
      </p:sp>
      <p:sp>
        <p:nvSpPr>
          <p:cNvPr id="5" name="Platshållare för sidfot 4"/>
          <p:cNvSpPr>
            <a:spLocks noGrp="1"/>
          </p:cNvSpPr>
          <p:nvPr>
            <p:ph type="ftr" sz="quarter" idx="11"/>
          </p:nvPr>
        </p:nvSpPr>
        <p:spPr/>
        <p:txBody>
          <a:bodyPr/>
          <a:lstStyle/>
          <a:p>
            <a:pPr>
              <a:defRPr/>
            </a:pPr>
            <a:endParaRPr lang="sv-SE">
              <a:solidFill>
                <a:srgbClr val="8D0017"/>
              </a:solidFill>
            </a:endParaRPr>
          </a:p>
        </p:txBody>
      </p:sp>
      <p:pic>
        <p:nvPicPr>
          <p:cNvPr id="7" name="Bildobjekt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1291" y="1667019"/>
            <a:ext cx="4360709" cy="3270532"/>
          </a:xfrm>
          <a:prstGeom prst="rect">
            <a:avLst/>
          </a:prstGeom>
        </p:spPr>
      </p:pic>
      <p:pic>
        <p:nvPicPr>
          <p:cNvPr id="8" name="Bildobjekt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6971" y="1350629"/>
            <a:ext cx="5025727" cy="3769296"/>
          </a:xfrm>
          <a:prstGeom prst="rect">
            <a:avLst/>
          </a:prstGeom>
        </p:spPr>
      </p:pic>
      <p:pic>
        <p:nvPicPr>
          <p:cNvPr id="3" name="Lju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35536614"/>
      </p:ext>
    </p:extLst>
  </p:cSld>
  <p:clrMapOvr>
    <a:masterClrMapping/>
  </p:clrMapOvr>
  <mc:AlternateContent xmlns:mc="http://schemas.openxmlformats.org/markup-compatibility/2006">
    <mc:Choice xmlns:p14="http://schemas.microsoft.com/office/powerpoint/2010/main" Requires="p14">
      <p:transition spd="slow" p14:dur="2000" advTm="79615"/>
    </mc:Choice>
    <mc:Fallback>
      <p:transition spd="slow" advTm="79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90286" y="960828"/>
            <a:ext cx="10972800" cy="1143000"/>
          </a:xfrm>
        </p:spPr>
        <p:txBody>
          <a:bodyPr/>
          <a:lstStyle/>
          <a:p>
            <a:r>
              <a:rPr lang="sv-SE" dirty="0" smtClean="0"/>
              <a:t>Akutförråd/ Basförråd/ </a:t>
            </a:r>
            <a:r>
              <a:rPr lang="sv-SE" dirty="0"/>
              <a:t>G</a:t>
            </a:r>
            <a:r>
              <a:rPr lang="sv-SE" dirty="0" smtClean="0"/>
              <a:t>emensamt läkemedelsförråd</a:t>
            </a:r>
            <a:endParaRPr lang="sv-SE" dirty="0"/>
          </a:p>
        </p:txBody>
      </p:sp>
      <p:sp>
        <p:nvSpPr>
          <p:cNvPr id="5" name="Platshållare för innehåll 4"/>
          <p:cNvSpPr>
            <a:spLocks noGrp="1"/>
          </p:cNvSpPr>
          <p:nvPr>
            <p:ph idx="1"/>
          </p:nvPr>
        </p:nvSpPr>
        <p:spPr/>
        <p:txBody>
          <a:bodyPr/>
          <a:lstStyle/>
          <a:p>
            <a:endParaRPr lang="sv-SE" dirty="0" smtClean="0"/>
          </a:p>
          <a:p>
            <a:endParaRPr lang="sv-SE" dirty="0"/>
          </a:p>
          <a:p>
            <a:endParaRPr lang="sv-SE" dirty="0" smtClean="0"/>
          </a:p>
        </p:txBody>
      </p:sp>
      <p:pic>
        <p:nvPicPr>
          <p:cNvPr id="3" name="Bildobjekt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2901" y="1774937"/>
            <a:ext cx="7586961" cy="2317121"/>
          </a:xfrm>
          <a:prstGeom prst="rect">
            <a:avLst/>
          </a:prstGeom>
        </p:spPr>
      </p:pic>
      <p:sp>
        <p:nvSpPr>
          <p:cNvPr id="4" name="Ellips 3"/>
          <p:cNvSpPr/>
          <p:nvPr/>
        </p:nvSpPr>
        <p:spPr>
          <a:xfrm>
            <a:off x="1891862" y="3436883"/>
            <a:ext cx="772510" cy="2837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6123" y="4207483"/>
            <a:ext cx="6363588" cy="1047896"/>
          </a:xfrm>
          <a:prstGeom prst="rect">
            <a:avLst/>
          </a:prstGeom>
        </p:spPr>
      </p:pic>
      <p:sp>
        <p:nvSpPr>
          <p:cNvPr id="8" name="Ellips 7"/>
          <p:cNvSpPr/>
          <p:nvPr/>
        </p:nvSpPr>
        <p:spPr>
          <a:xfrm>
            <a:off x="2995448" y="4855779"/>
            <a:ext cx="740980" cy="1979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6123" y="5425113"/>
            <a:ext cx="5439534" cy="819264"/>
          </a:xfrm>
          <a:prstGeom prst="rect">
            <a:avLst/>
          </a:prstGeom>
        </p:spPr>
      </p:pic>
      <p:pic>
        <p:nvPicPr>
          <p:cNvPr id="6" name="Lju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66884220"/>
      </p:ext>
    </p:extLst>
  </p:cSld>
  <p:clrMapOvr>
    <a:masterClrMapping/>
  </p:clrMapOvr>
  <mc:AlternateContent xmlns:mc="http://schemas.openxmlformats.org/markup-compatibility/2006">
    <mc:Choice xmlns:p14="http://schemas.microsoft.com/office/powerpoint/2010/main" Requires="p14">
      <p:transition spd="slow" p14:dur="2000" advTm="18876"/>
    </mc:Choice>
    <mc:Fallback>
      <p:transition spd="slow" advTm="18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
            </a:r>
            <a:br>
              <a:rPr lang="sv-SE" dirty="0" smtClean="0"/>
            </a:br>
            <a:r>
              <a:rPr lang="sv-SE" sz="2800" dirty="0"/>
              <a:t>Ögondroppar till inneliggande patient som inte har med sig egna </a:t>
            </a:r>
            <a:r>
              <a:rPr lang="sv-SE" dirty="0"/>
              <a:t/>
            </a:r>
            <a:br>
              <a:rPr lang="sv-SE" dirty="0"/>
            </a:br>
            <a:endParaRPr lang="sv-SE" dirty="0"/>
          </a:p>
        </p:txBody>
      </p:sp>
      <p:pic>
        <p:nvPicPr>
          <p:cNvPr id="8" name="Platshållare för innehåll 7"/>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10085" y="4144217"/>
            <a:ext cx="10269383" cy="2143424"/>
          </a:xfrm>
        </p:spPr>
      </p:pic>
      <p:sp>
        <p:nvSpPr>
          <p:cNvPr id="4" name="Platshållare för datum 3"/>
          <p:cNvSpPr>
            <a:spLocks noGrp="1"/>
          </p:cNvSpPr>
          <p:nvPr>
            <p:ph type="dt" sz="half" idx="10"/>
          </p:nvPr>
        </p:nvSpPr>
        <p:spPr/>
        <p:txBody>
          <a:bodyPr/>
          <a:lstStyle/>
          <a:p>
            <a:pPr>
              <a:defRPr/>
            </a:pPr>
            <a:endParaRPr lang="sv-SE">
              <a:solidFill>
                <a:srgbClr val="000000"/>
              </a:solidFill>
            </a:endParaRPr>
          </a:p>
        </p:txBody>
      </p:sp>
      <p:sp>
        <p:nvSpPr>
          <p:cNvPr id="5" name="Platshållare för sidfot 4"/>
          <p:cNvSpPr>
            <a:spLocks noGrp="1"/>
          </p:cNvSpPr>
          <p:nvPr>
            <p:ph type="ftr" sz="quarter" idx="11"/>
          </p:nvPr>
        </p:nvSpPr>
        <p:spPr/>
        <p:txBody>
          <a:bodyPr/>
          <a:lstStyle/>
          <a:p>
            <a:pPr>
              <a:defRPr/>
            </a:pPr>
            <a:endParaRPr lang="sv-SE">
              <a:solidFill>
                <a:srgbClr val="8D0017"/>
              </a:solidFill>
            </a:endParaRPr>
          </a:p>
        </p:txBody>
      </p:sp>
      <p:pic>
        <p:nvPicPr>
          <p:cNvPr id="6" name="Bildobjekt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1653" y="1775827"/>
            <a:ext cx="9145276" cy="2248214"/>
          </a:xfrm>
          <a:prstGeom prst="rect">
            <a:avLst/>
          </a:prstGeom>
        </p:spPr>
      </p:pic>
      <p:sp>
        <p:nvSpPr>
          <p:cNvPr id="7" name="Ellips 6"/>
          <p:cNvSpPr/>
          <p:nvPr/>
        </p:nvSpPr>
        <p:spPr>
          <a:xfrm>
            <a:off x="4130125" y="2157796"/>
            <a:ext cx="1614166" cy="3626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Nedåtpil 8"/>
          <p:cNvSpPr/>
          <p:nvPr/>
        </p:nvSpPr>
        <p:spPr>
          <a:xfrm>
            <a:off x="10135892" y="4897464"/>
            <a:ext cx="294467" cy="6509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p:cNvSpPr/>
          <p:nvPr/>
        </p:nvSpPr>
        <p:spPr>
          <a:xfrm>
            <a:off x="1171653" y="5548393"/>
            <a:ext cx="2299967" cy="4029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Lju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57968618"/>
      </p:ext>
    </p:extLst>
  </p:cSld>
  <p:clrMapOvr>
    <a:masterClrMapping/>
  </p:clrMapOvr>
  <mc:AlternateContent xmlns:mc="http://schemas.openxmlformats.org/markup-compatibility/2006">
    <mc:Choice xmlns:p14="http://schemas.microsoft.com/office/powerpoint/2010/main" Requires="p14">
      <p:transition spd="slow" p14:dur="2000" advTm="47971"/>
    </mc:Choice>
    <mc:Fallback>
      <p:transition spd="slow" advTm="47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09600" y="1028701"/>
            <a:ext cx="10972800" cy="1143000"/>
          </a:xfrm>
        </p:spPr>
        <p:txBody>
          <a:bodyPr/>
          <a:lstStyle/>
          <a:p>
            <a:r>
              <a:rPr lang="sv-SE" dirty="0" smtClean="0"/>
              <a:t>Lådor för återlämning</a:t>
            </a:r>
            <a:endParaRPr lang="sv-SE" dirty="0"/>
          </a:p>
        </p:txBody>
      </p:sp>
      <p:sp>
        <p:nvSpPr>
          <p:cNvPr id="4" name="Platshållare för innehåll 3"/>
          <p:cNvSpPr>
            <a:spLocks noGrp="1"/>
          </p:cNvSpPr>
          <p:nvPr>
            <p:ph sz="half" idx="2"/>
          </p:nvPr>
        </p:nvSpPr>
        <p:spPr>
          <a:xfrm>
            <a:off x="6197600" y="1997192"/>
            <a:ext cx="5384800" cy="2240980"/>
          </a:xfrm>
        </p:spPr>
        <p:txBody>
          <a:bodyPr/>
          <a:lstStyle/>
          <a:p>
            <a:r>
              <a:rPr lang="sv-SE" dirty="0" smtClean="0"/>
              <a:t>Back ’’Avslutad behandling’’</a:t>
            </a:r>
          </a:p>
          <a:p>
            <a:r>
              <a:rPr lang="sv-SE" dirty="0" smtClean="0"/>
              <a:t>OBS! Ingen narkotika</a:t>
            </a:r>
          </a:p>
          <a:p>
            <a:pPr marL="0" indent="0">
              <a:buNone/>
            </a:pPr>
            <a:endParaRPr lang="sv-SE" dirty="0"/>
          </a:p>
        </p:txBody>
      </p:sp>
      <p:pic>
        <p:nvPicPr>
          <p:cNvPr id="3" name="Bildobjekt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501320" y="2521519"/>
            <a:ext cx="4339771" cy="3254828"/>
          </a:xfrm>
          <a:prstGeom prst="rect">
            <a:avLst/>
          </a:prstGeom>
        </p:spPr>
      </p:pic>
      <p:pic>
        <p:nvPicPr>
          <p:cNvPr id="6" name="Lju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35154509"/>
      </p:ext>
    </p:extLst>
  </p:cSld>
  <p:clrMapOvr>
    <a:masterClrMapping/>
  </p:clrMapOvr>
  <mc:AlternateContent xmlns:mc="http://schemas.openxmlformats.org/markup-compatibility/2006">
    <mc:Choice xmlns:p14="http://schemas.microsoft.com/office/powerpoint/2010/main" Requires="p14">
      <p:transition spd="slow" p14:dur="2000" advTm="32629"/>
    </mc:Choice>
    <mc:Fallback>
      <p:transition spd="slow" advTm="32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8.1|61.4|4|0.5"/>
</p:tagLst>
</file>

<file path=ppt/theme/theme1.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Region Jönköpings län">
  <a:themeElements>
    <a:clrScheme name="Landstinget Röd">
      <a:dk1>
        <a:srgbClr val="000000"/>
      </a:dk1>
      <a:lt1>
        <a:srgbClr val="FFFFFF"/>
      </a:lt1>
      <a:dk2>
        <a:srgbClr val="000000"/>
      </a:dk2>
      <a:lt2>
        <a:srgbClr val="FFFFFF"/>
      </a:lt2>
      <a:accent1>
        <a:srgbClr val="B1001E"/>
      </a:accent1>
      <a:accent2>
        <a:srgbClr val="DC1A12"/>
      </a:accent2>
      <a:accent3>
        <a:srgbClr val="F36E6F"/>
      </a:accent3>
      <a:accent4>
        <a:srgbClr val="FBC7B5"/>
      </a:accent4>
      <a:accent5>
        <a:srgbClr val="DC1A12"/>
      </a:accent5>
      <a:accent6>
        <a:srgbClr val="8D0017"/>
      </a:accent6>
      <a:hlink>
        <a:srgbClr val="000000"/>
      </a:hlink>
      <a:folHlink>
        <a:srgbClr val="000000"/>
      </a:folHlink>
    </a:clrScheme>
    <a:fontScheme name="Landstinget Jönköping">
      <a:majorFont>
        <a:latin typeface="Arial"/>
        <a:ea typeface="Bryant Light"/>
        <a:cs typeface="Bryant Light"/>
      </a:majorFont>
      <a:minorFont>
        <a:latin typeface="Arial"/>
        <a:ea typeface="Bryant Regular"/>
        <a:cs typeface="Bryant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1037</Words>
  <Application>Microsoft Office PowerPoint</Application>
  <PresentationFormat>Bredbild</PresentationFormat>
  <Paragraphs>75</Paragraphs>
  <Slides>10</Slides>
  <Notes>10</Notes>
  <HiddenSlides>0</HiddenSlides>
  <MMClips>10</MMClips>
  <ScaleCrop>false</ScaleCrop>
  <HeadingPairs>
    <vt:vector size="6" baseType="variant">
      <vt:variant>
        <vt:lpstr>Använt teckensnitt</vt:lpstr>
      </vt:variant>
      <vt:variant>
        <vt:i4>6</vt:i4>
      </vt:variant>
      <vt:variant>
        <vt:lpstr>Tema</vt:lpstr>
      </vt:variant>
      <vt:variant>
        <vt:i4>2</vt:i4>
      </vt:variant>
      <vt:variant>
        <vt:lpstr>Bildrubriker</vt:lpstr>
      </vt:variant>
      <vt:variant>
        <vt:i4>10</vt:i4>
      </vt:variant>
    </vt:vector>
  </HeadingPairs>
  <TitlesOfParts>
    <vt:vector size="18" baseType="lpstr">
      <vt:lpstr>Arial</vt:lpstr>
      <vt:lpstr>Bahnschrift SemiLight Condensed</vt:lpstr>
      <vt:lpstr>Blackadder ITC</vt:lpstr>
      <vt:lpstr>Bryant Light</vt:lpstr>
      <vt:lpstr>Bryant Regular</vt:lpstr>
      <vt:lpstr>Calibri</vt:lpstr>
      <vt:lpstr>1_Office-tema</vt:lpstr>
      <vt:lpstr>3_Region Jönköpings län</vt:lpstr>
      <vt:lpstr>Praktisk information gällande läkemedel  Värnamo sjukhus</vt:lpstr>
      <vt:lpstr> </vt:lpstr>
      <vt:lpstr>PowerPoint-presentation</vt:lpstr>
      <vt:lpstr>PowerPoint-presentation</vt:lpstr>
      <vt:lpstr>PowerPoint-presentation</vt:lpstr>
      <vt:lpstr>PowerPoint-presentation</vt:lpstr>
      <vt:lpstr>Akutförråd/ Basförråd/ Gemensamt läkemedelsförråd</vt:lpstr>
      <vt:lpstr> Ögondroppar till inneliggande patient som inte har med sig egna  </vt:lpstr>
      <vt:lpstr>Lådor för återlämning</vt:lpstr>
      <vt:lpstr>PowerPoint-presentation</vt:lpstr>
    </vt:vector>
  </TitlesOfParts>
  <Company>Region Jönköpings län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Praktisk information gällande läkemedel  Höglandssjukhuset</dc:title>
  <dc:creator>Adamsson Anna</dc:creator>
  <cp:lastModifiedBy>Karlsson Per</cp:lastModifiedBy>
  <cp:revision>29</cp:revision>
  <dcterms:created xsi:type="dcterms:W3CDTF">2021-05-11T11:43:09Z</dcterms:created>
  <dcterms:modified xsi:type="dcterms:W3CDTF">2021-06-04T09:12:32Z</dcterms:modified>
</cp:coreProperties>
</file>