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14"/>
  </p:notesMasterIdLst>
  <p:sldIdLst>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7209" autoAdjust="0"/>
  </p:normalViewPr>
  <p:slideViewPr>
    <p:cSldViewPr snapToGrid="0">
      <p:cViewPr varScale="1">
        <p:scale>
          <a:sx n="42" d="100"/>
          <a:sy n="42" d="100"/>
        </p:scale>
        <p:origin x="178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C66490-9783-42DA-A752-7D10D8C5294E}" type="datetimeFigureOut">
              <a:rPr lang="sv-SE" smtClean="0"/>
              <a:t>2021-05-21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B398D-EFC8-4D0E-A336-ADED22249684}" type="slidenum">
              <a:rPr lang="sv-SE" smtClean="0"/>
              <a:t>‹#›</a:t>
            </a:fld>
            <a:endParaRPr lang="sv-SE"/>
          </a:p>
        </p:txBody>
      </p:sp>
    </p:spTree>
    <p:extLst>
      <p:ext uri="{BB962C8B-B14F-4D97-AF65-F5344CB8AC3E}">
        <p14:creationId xmlns:p14="http://schemas.microsoft.com/office/powerpoint/2010/main" val="233261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Denna information gäller för Höglandssjukhuset.</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114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När</a:t>
            </a:r>
            <a:r>
              <a:rPr lang="sv-SE" baseline="0" dirty="0" smtClean="0"/>
              <a:t> en patient går hem och det finns läkemedel kvar i patientlådan kan de läkemedel som inte finns i enhetens egna läkemedelsrum </a:t>
            </a:r>
            <a:r>
              <a:rPr lang="sv-SE" baseline="0" smtClean="0"/>
              <a:t>lämnas i låda </a:t>
            </a:r>
            <a:r>
              <a:rPr lang="sv-SE" baseline="0" dirty="0" smtClean="0"/>
              <a:t>som är märkt ”åter till sjukhusapoteket”. Vi tar hand om läkemedlen i lådan och tar med till en enhet som har läkemedlet i sitt bassortiment eller till det gemensamma läkemedelsförrådet.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957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a:t>
            </a:r>
            <a:r>
              <a:rPr lang="sv-SE" baseline="0" dirty="0" smtClean="0"/>
              <a:t>i har kommit fram till slutet av denna presentation och vill tacka för uppmärksamheten.</a:t>
            </a:r>
          </a:p>
          <a:p>
            <a:r>
              <a:rPr lang="sv-SE" baseline="0" dirty="0" smtClean="0"/>
              <a:t>Vi ser fram emot att jobba mer er!</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957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Här är vi som jobbar inom område läkemedelsförsörjning på Höglandssjukhuset.</a:t>
            </a:r>
          </a:p>
          <a:p>
            <a:r>
              <a:rPr lang="sv-SE" baseline="0" dirty="0" smtClean="0"/>
              <a:t>Vi finns på plats på sjukhuset helgfri måndag till fredag </a:t>
            </a:r>
            <a:r>
              <a:rPr lang="sv-SE" baseline="0" dirty="0" err="1" smtClean="0"/>
              <a:t>kl</a:t>
            </a:r>
            <a:r>
              <a:rPr lang="sv-SE" baseline="0" dirty="0" smtClean="0"/>
              <a:t> 8-16. Vi är på vårdenheterna främst på förmiddagarna, men finns på telefon även under eftermiddagarna.</a:t>
            </a:r>
          </a:p>
          <a:p>
            <a:r>
              <a:rPr lang="sv-SE" baseline="0" dirty="0" smtClean="0"/>
              <a:t>På följande bilder beskrivs det arbete som går under  benämningen ”utökat farmaceutiskt stöd”. Utöver vad som beskrivs på dessa bilder hjälper vi gärna till med </a:t>
            </a:r>
          </a:p>
          <a:p>
            <a:pPr marL="171450" indent="-171450">
              <a:buFont typeface="Arial" panose="020B0604020202020204" pitchFamily="34" charset="0"/>
              <a:buChar char="•"/>
            </a:pPr>
            <a:endParaRPr lang="sv-SE" baseline="0" dirty="0" smtClean="0"/>
          </a:p>
          <a:p>
            <a:pPr marL="171450" indent="-171450">
              <a:buFont typeface="Arial" panose="020B0604020202020204" pitchFamily="34" charset="0"/>
              <a:buChar char="•"/>
            </a:pPr>
            <a:r>
              <a:rPr lang="sv-SE" baseline="0" dirty="0" smtClean="0"/>
              <a:t>allmänna frågor om läkemedel,</a:t>
            </a:r>
          </a:p>
          <a:p>
            <a:pPr marL="171450" indent="-171450">
              <a:buFont typeface="Arial" panose="020B0604020202020204" pitchFamily="34" charset="0"/>
              <a:buChar char="•"/>
            </a:pPr>
            <a:r>
              <a:rPr lang="sv-SE" baseline="0" dirty="0" smtClean="0"/>
              <a:t>Cosmic läkemedelsmodul och Pascal </a:t>
            </a:r>
          </a:p>
          <a:p>
            <a:pPr marL="171450" indent="-171450">
              <a:buFont typeface="Arial" panose="020B0604020202020204" pitchFamily="34" charset="0"/>
              <a:buChar char="•"/>
            </a:pPr>
            <a:r>
              <a:rPr lang="sv-SE" baseline="0" dirty="0" smtClean="0"/>
              <a:t>samt frågor relaterade till läkemedelshantering.</a:t>
            </a:r>
          </a:p>
          <a:p>
            <a:endParaRPr lang="sv-SE" baseline="0" dirty="0" smtClean="0"/>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8A77D-4AEF-4ECA-A4A3-F3793459DAF3}"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7940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Vi finns på medicin-och</a:t>
            </a:r>
            <a:r>
              <a:rPr lang="sv-SE" baseline="0" dirty="0" smtClean="0"/>
              <a:t> geriatrikkliniken, kirurgkliniken, urologkliniken, ortopedkliniken, IVA samt psykiatriska kliniken. </a:t>
            </a:r>
          </a:p>
          <a:p>
            <a:r>
              <a:rPr lang="sv-SE" baseline="0" dirty="0" smtClean="0"/>
              <a:t>För att vi lätt ska kunna kommunicera med varandra så finns det på läkemedelsvagnarna eller i läkemedelsrummet så kallade kommunikationsblad. Här skriver ni vad ni vill ha hjälp med för respektive patient. På förmiddagarna kommer farmaceut till enheten och ”tar hand” om uppgifterna. Om det står ett streck över har farmaceut åtagit sig att lösa uppgiften, tex hämta läkemedel på annan enhet, är det överkryssat är uppgiften utförd och läkemedlet finns i patientlådan eller står det en kommentar, tex beställt kommer i eftermiddag. Skriv så som ordinationen står i Cosmic  med läkemedelsnamn, styrka och dosering. Det underlättar för oss att hämta rätt preparat utan att behöva dubbelkolla i Cosmic. Sjukhuset har ju inte alla styrkor av läkemedel, står är ordinationen </a:t>
            </a:r>
            <a:r>
              <a:rPr lang="sv-SE" baseline="0" dirty="0" err="1" smtClean="0"/>
              <a:t>Citalopram</a:t>
            </a:r>
            <a:r>
              <a:rPr lang="sv-SE" baseline="0" dirty="0" smtClean="0"/>
              <a:t>, 10 mg, 1 tablett dagligen- skriv det- så kommer vi hämta </a:t>
            </a:r>
            <a:r>
              <a:rPr lang="sv-SE" baseline="0" dirty="0" err="1" smtClean="0"/>
              <a:t>Citalopram</a:t>
            </a:r>
            <a:r>
              <a:rPr lang="sv-SE" baseline="0" dirty="0" smtClean="0"/>
              <a:t> 20 mg som vi vet är delbara. Vi hjälper också till att göra bedömning om patient står på läkemedel som inte är nödvändigt att få under vårdtiden, t ex receptfria multivitaminer.</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91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Förutom</a:t>
            </a:r>
            <a:r>
              <a:rPr lang="sv-SE" baseline="0" dirty="0" smtClean="0"/>
              <a:t> att ordna fram läkemedel hjälper vi som sagt till med det mesta när det  gäller läkemedel. Det kan vara läkemedelsavstämningar, både med patienten själv eller avstämning av Cosmic-lista mot Pascal. </a:t>
            </a:r>
          </a:p>
          <a:p>
            <a:endParaRPr lang="sv-SE" baseline="0" dirty="0" smtClean="0"/>
          </a:p>
          <a:p>
            <a:r>
              <a:rPr lang="sv-SE" baseline="0" dirty="0" smtClean="0"/>
              <a:t>På medicin- och geriatrikkliniken hjälper vi till med hemgångsdosetter regelbundet, på övriga kliniker i mindre omfattning. </a:t>
            </a:r>
          </a:p>
          <a:p>
            <a:endParaRPr lang="sv-SE" baseline="0" dirty="0" smtClean="0"/>
          </a:p>
          <a:p>
            <a:r>
              <a:rPr lang="sv-SE" baseline="0" dirty="0" smtClean="0"/>
              <a:t>Varje läkemedelvagn har ett standardsortiment vilket vi hjälper till att fylla en gång per vecka. Tar något slut är det fritt fram för alla att fylla vagnarna!</a:t>
            </a:r>
          </a:p>
          <a:p>
            <a:r>
              <a:rPr lang="sv-SE" baseline="0" dirty="0" smtClean="0"/>
              <a:t>En vänlig påminnelse i sammanhanget är att vagnarna ska vara låsta så att obehöriga inte kommer åt läkemedlen.</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999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Som ni säkert kommer ihåg har vi inget lager av läkemedel i Eksjö utan alla läkemedel kommer i lådor från Jönköping. Lådorna måste tas omhand och låsas in i läkemedelsrummet när vaktmästeriet levererar dem till enheten. Är det en kylvara? – plocka upp direkt. Är lådan märkt- ”plockas upp av sjukhusapoteket” så kommer personal från oss att göra det under dagen.</a:t>
            </a:r>
          </a:p>
          <a:p>
            <a:endParaRPr lang="sv-SE" baseline="0" dirty="0" smtClean="0"/>
          </a:p>
          <a:p>
            <a:r>
              <a:rPr lang="sv-SE" baseline="0" dirty="0" smtClean="0"/>
              <a:t>Deadline för vanlig beställning är </a:t>
            </a:r>
            <a:r>
              <a:rPr lang="sv-SE" baseline="0" dirty="0" err="1" smtClean="0"/>
              <a:t>kl</a:t>
            </a:r>
            <a:r>
              <a:rPr lang="sv-SE" baseline="0" dirty="0" smtClean="0"/>
              <a:t> 11 för att kunna få läkemedlet samma eftermiddag. Det bygger på att läkemedlet finns i sjukhusapotekets lager i Jönköping. Om vi beställer läkemedel till enskild patient meddelar vi er via kommunikationsbladet eller muntligt att läkemedel är att vänta under eftermiddagen.</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5109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Vad gäller vätskevagnar har varje enhet minst 2 vagnar (</a:t>
            </a:r>
            <a:r>
              <a:rPr lang="sv-SE" dirty="0" err="1" smtClean="0"/>
              <a:t>dubletter</a:t>
            </a:r>
            <a:r>
              <a:rPr lang="sv-SE" dirty="0" smtClean="0"/>
              <a:t>)</a:t>
            </a:r>
            <a:r>
              <a:rPr lang="sv-SE" baseline="0" dirty="0" smtClean="0"/>
              <a:t> om den ena börjar bli tom, byt till dubblettvagnen och be receptionspersonal att ringa till vaktmästarna för påfyllnad. Vaktmästarna transporterar vagnen till vätskelagret på plan 2, vagnen fylls och skickas sedan tillbaka till vårdenheten. </a:t>
            </a:r>
          </a:p>
          <a:p>
            <a:r>
              <a:rPr lang="sv-SE" baseline="0" dirty="0" smtClean="0"/>
              <a:t>Undvik att använda båda </a:t>
            </a:r>
            <a:r>
              <a:rPr lang="sv-SE" baseline="0" dirty="0" err="1" smtClean="0"/>
              <a:t>dublettvagnarna</a:t>
            </a:r>
            <a:r>
              <a:rPr lang="sv-SE" baseline="0" dirty="0" smtClean="0"/>
              <a:t> parallellt. Risken är att något tar slut i båda vagnarna. Är det en hög förbrukning av en viss sort går det bra att höra av sig till sjukhusapoteket för att få upp enstaka kartonger av just den infusionen så det blir ”påfyllnad av vätskevagnen på plats”.</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1803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 gemensamma</a:t>
            </a:r>
            <a:r>
              <a:rPr lang="sv-SE" baseline="0" dirty="0" smtClean="0"/>
              <a:t> läkemedelsrummet finns det så kallade akutförrådet som är i ett särskilt skåp. Detta är ett förråd av läkemedel som är relativt vanliga, men kan behövas mycket av i omgångar. För att undvika extratransporter på t ex helger finns därför akutförrådet som är en form av buffertförråd. När läkemedel hämtas här ifrån är det viktigt att man tar HELA förpackningen och skriver upp på listan som sitter på skåpets framsida till vilken enhet man hämtat. Sjukhusapotek kommer i efterhand beställa nytt och debitera den enhet som hämtade.</a:t>
            </a:r>
          </a:p>
          <a:p>
            <a:endParaRPr lang="sv-SE" baseline="0" dirty="0" smtClean="0"/>
          </a:p>
          <a:p>
            <a:r>
              <a:rPr lang="sv-SE" dirty="0" smtClean="0"/>
              <a:t>Märk</a:t>
            </a:r>
            <a:r>
              <a:rPr lang="sv-SE" baseline="0" dirty="0" smtClean="0"/>
              <a:t> skillnaden mot att hämta på annan enhet eller i gemensamma läkemedelrummet där man tar så mycket man behöver t ex en </a:t>
            </a:r>
            <a:r>
              <a:rPr lang="sv-SE" baseline="0" dirty="0" err="1" smtClean="0"/>
              <a:t>blisterkarta</a:t>
            </a:r>
            <a:r>
              <a:rPr lang="sv-SE" baseline="0" dirty="0" smtClean="0"/>
              <a:t>. Här tar man hela förpackningen även om man inte behöver allt.</a:t>
            </a:r>
            <a:endParaRPr lang="sv-SE" dirty="0" smtClean="0"/>
          </a:p>
          <a:p>
            <a:endParaRPr lang="sv-S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endParaRPr lang="sv-SE" dirty="0" smtClean="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762CC-AA2E-48BC-806B-EB3237609B00}"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833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a:t>
            </a:r>
            <a:r>
              <a:rPr lang="sv-SE" baseline="0" dirty="0" smtClean="0"/>
              <a:t> gemensamma läkemedelsförrådet finns även läkemedelsautomaten. </a:t>
            </a:r>
          </a:p>
          <a:p>
            <a:r>
              <a:rPr lang="sv-SE" baseline="0" dirty="0" smtClean="0"/>
              <a:t>När man söker narkotiskt läkemedel i SVEPA och får upp att det finns i gemensamma läkemedelsförrådet är det i automaten det ligger, det finns inga narkotiska läkemedel på de öppna hyllorna. Det krävs särskilt </a:t>
            </a:r>
            <a:r>
              <a:rPr lang="sv-SE" baseline="0" dirty="0" err="1" smtClean="0"/>
              <a:t>inlogg</a:t>
            </a:r>
            <a:r>
              <a:rPr lang="sv-SE" baseline="0" dirty="0" smtClean="0"/>
              <a:t> för att använda automaten och det är vårdenhetschefen som tar beslut om vem som ska ha tillgång. Om vårdenhetschef bestämmer att man ska ha tillgång måste man boka tid med oss för att registreras i systemet och samtidigt får man en genomgång av hur automaten fungerar. Detta görs på plats i gemensamma läkemedelsförrådet.</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8A77D-4AEF-4ECA-A4A3-F3793459DAF3}"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7994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På kirurgen</a:t>
            </a:r>
            <a:r>
              <a:rPr lang="sv-SE" baseline="0" dirty="0" smtClean="0"/>
              <a:t> och ortopeden är sker hantering av narkotiska läkemedel på lite annat sätt än via traditionell journalföring på papper. Om ni ska jobba på dessa enheter kommer ni få mer information av oss eller er handledare på plats.</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9264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240000" y="1800000"/>
            <a:ext cx="5472000" cy="1296000"/>
          </a:xfrm>
        </p:spPr>
        <p:txBody>
          <a:bodyPr>
            <a:normAutofit/>
          </a:bodyPr>
          <a:lstStyle>
            <a:lvl1pPr>
              <a:defRPr sz="4000"/>
            </a:lvl1pPr>
          </a:lstStyle>
          <a:p>
            <a:r>
              <a:rPr lang="sv-SE" smtClean="0"/>
              <a:t>Klicka här för att ändra format</a:t>
            </a:r>
            <a:endParaRPr lang="sv-SE"/>
          </a:p>
        </p:txBody>
      </p:sp>
      <p:sp>
        <p:nvSpPr>
          <p:cNvPr id="3" name="Underrubrik 2"/>
          <p:cNvSpPr>
            <a:spLocks noGrp="1"/>
          </p:cNvSpPr>
          <p:nvPr>
            <p:ph type="subTitle" idx="1"/>
          </p:nvPr>
        </p:nvSpPr>
        <p:spPr>
          <a:xfrm>
            <a:off x="6240000" y="3348000"/>
            <a:ext cx="5472000" cy="1296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om du vill redigera mall för underrubrikformat</a:t>
            </a:r>
            <a:endParaRPr lang="sv-SE"/>
          </a:p>
        </p:txBody>
      </p:sp>
      <p:sp>
        <p:nvSpPr>
          <p:cNvPr id="8" name="Platshållare för innehåll 7"/>
          <p:cNvSpPr>
            <a:spLocks noGrp="1"/>
          </p:cNvSpPr>
          <p:nvPr>
            <p:ph sz="quarter" idx="12"/>
          </p:nvPr>
        </p:nvSpPr>
        <p:spPr>
          <a:xfrm>
            <a:off x="0" y="856800"/>
            <a:ext cx="5616000" cy="6012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9" name="Line 11"/>
          <p:cNvSpPr>
            <a:spLocks noChangeShapeType="1"/>
          </p:cNvSpPr>
          <p:nvPr userDrawn="1"/>
        </p:nvSpPr>
        <p:spPr bwMode="auto">
          <a:xfrm>
            <a:off x="6240000" y="5949950"/>
            <a:ext cx="5472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Tree>
    <p:extLst>
      <p:ext uri="{BB962C8B-B14F-4D97-AF65-F5344CB8AC3E}">
        <p14:creationId xmlns:p14="http://schemas.microsoft.com/office/powerpoint/2010/main" val="4250857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örstasida utan bild">
    <p:spTree>
      <p:nvGrpSpPr>
        <p:cNvPr id="1" name=""/>
        <p:cNvGrpSpPr/>
        <p:nvPr/>
      </p:nvGrpSpPr>
      <p:grpSpPr>
        <a:xfrm>
          <a:off x="0" y="0"/>
          <a:ext cx="0" cy="0"/>
          <a:chOff x="0" y="0"/>
          <a:chExt cx="0" cy="0"/>
        </a:xfrm>
      </p:grpSpPr>
      <p:sp>
        <p:nvSpPr>
          <p:cNvPr id="2" name="Rubrik 1"/>
          <p:cNvSpPr>
            <a:spLocks noGrp="1"/>
          </p:cNvSpPr>
          <p:nvPr>
            <p:ph type="ctrTitle"/>
          </p:nvPr>
        </p:nvSpPr>
        <p:spPr>
          <a:xfrm>
            <a:off x="1392000" y="1800000"/>
            <a:ext cx="9600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1392000" y="3348000"/>
            <a:ext cx="9600000" cy="7020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00699089-29CF-4D68-B779-526D87707203}" type="datetime1">
              <a:rPr lang="sv-SE" smtClean="0">
                <a:solidFill>
                  <a:srgbClr val="000000"/>
                </a:solidFill>
              </a:rPr>
              <a:pPr/>
              <a:t>2021-05-21</a:t>
            </a:fld>
            <a:endParaRPr lang="sv-SE" dirty="0">
              <a:solidFill>
                <a:srgbClr val="000000"/>
              </a:solidFill>
            </a:endParaRPr>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dirty="0"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Line 11"/>
          <p:cNvSpPr>
            <a:spLocks noChangeShapeType="1"/>
          </p:cNvSpPr>
          <p:nvPr/>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
        <p:nvSpPr>
          <p:cNvPr id="9"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Tree>
    <p:extLst>
      <p:ext uri="{BB962C8B-B14F-4D97-AF65-F5344CB8AC3E}">
        <p14:creationId xmlns:p14="http://schemas.microsoft.com/office/powerpoint/2010/main" val="15397778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text och objekt">
    <p:spTree>
      <p:nvGrpSpPr>
        <p:cNvPr id="1" name=""/>
        <p:cNvGrpSpPr/>
        <p:nvPr/>
      </p:nvGrpSpPr>
      <p:grpSpPr>
        <a:xfrm>
          <a:off x="0" y="0"/>
          <a:ext cx="0" cy="0"/>
          <a:chOff x="0" y="0"/>
          <a:chExt cx="0" cy="0"/>
        </a:xfrm>
      </p:grpSpPr>
      <p:sp>
        <p:nvSpPr>
          <p:cNvPr id="2" name="Rubrik 1"/>
          <p:cNvSpPr>
            <a:spLocks noGrp="1"/>
          </p:cNvSpPr>
          <p:nvPr>
            <p:ph type="title"/>
          </p:nvPr>
        </p:nvSpPr>
        <p:spPr>
          <a:xfrm>
            <a:off x="1296000" y="1411200"/>
            <a:ext cx="9696000" cy="648000"/>
          </a:xfrm>
        </p:spPr>
        <p:txBody>
          <a:bodyPr anchor="t"/>
          <a:lstStyle/>
          <a:p>
            <a:r>
              <a:rPr lang="sv-SE" dirty="0" smtClean="0"/>
              <a:t>Klicka här för att ändra format</a:t>
            </a:r>
            <a:endParaRPr lang="sv-SE" dirty="0"/>
          </a:p>
        </p:txBody>
      </p:sp>
      <p:sp>
        <p:nvSpPr>
          <p:cNvPr id="5" name="Platshållare för datum 4"/>
          <p:cNvSpPr>
            <a:spLocks noGrp="1"/>
          </p:cNvSpPr>
          <p:nvPr>
            <p:ph type="dt" sz="half" idx="10"/>
          </p:nvPr>
        </p:nvSpPr>
        <p:spPr/>
        <p:txBody>
          <a:bodyPr/>
          <a:lstStyle/>
          <a:p>
            <a:fld id="{88156DAA-AF54-4FED-AD9D-C7C72005C795}" type="datetime1">
              <a:rPr lang="sv-SE" smtClean="0">
                <a:solidFill>
                  <a:srgbClr val="000000"/>
                </a:solidFill>
              </a:rPr>
              <a:pPr/>
              <a:t>2021-05-21</a:t>
            </a:fld>
            <a:endParaRPr lang="sv-SE">
              <a:solidFill>
                <a:srgbClr val="000000"/>
              </a:solidFill>
            </a:endParaRPr>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7" name="Platshållare för bildnummer 6"/>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Platshållare för innehåll 7"/>
          <p:cNvSpPr>
            <a:spLocks noGrp="1"/>
          </p:cNvSpPr>
          <p:nvPr>
            <p:ph sz="quarter" idx="14" hasCustomPrompt="1"/>
          </p:nvPr>
        </p:nvSpPr>
        <p:spPr>
          <a:xfrm>
            <a:off x="6672064" y="2780929"/>
            <a:ext cx="4320117" cy="2663577"/>
          </a:xfrm>
        </p:spPr>
        <p:txBody>
          <a:bodyPr/>
          <a:lstStyle>
            <a:lvl1pPr marL="0" indent="0">
              <a:buNone/>
              <a:defRPr/>
            </a:lvl1pPr>
          </a:lstStyle>
          <a:p>
            <a:pPr lvl="0"/>
            <a:r>
              <a:rPr lang="sv-SE" dirty="0" smtClean="0"/>
              <a:t>Klicka här för att infoga objekt</a:t>
            </a:r>
          </a:p>
        </p:txBody>
      </p:sp>
      <p:sp>
        <p:nvSpPr>
          <p:cNvPr id="13" name="Platshållare för text 12"/>
          <p:cNvSpPr>
            <a:spLocks noGrp="1"/>
          </p:cNvSpPr>
          <p:nvPr>
            <p:ph type="body" sz="quarter" idx="15"/>
          </p:nvPr>
        </p:nvSpPr>
        <p:spPr>
          <a:xfrm>
            <a:off x="1295467" y="2780928"/>
            <a:ext cx="5088467" cy="2664470"/>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4"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Tree>
    <p:extLst>
      <p:ext uri="{BB962C8B-B14F-4D97-AF65-F5344CB8AC3E}">
        <p14:creationId xmlns:p14="http://schemas.microsoft.com/office/powerpoint/2010/main" val="48297273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obje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296000" y="1411200"/>
            <a:ext cx="9696000" cy="648000"/>
          </a:xfrm>
        </p:spPr>
        <p:txBody>
          <a:bodyPr/>
          <a:lstStyle>
            <a:lvl1pPr>
              <a:defRPr/>
            </a:lvl1pPr>
          </a:lstStyle>
          <a:p>
            <a:r>
              <a:rPr lang="sv-SE" dirty="0" smtClean="0"/>
              <a:t>Klicka här för enradig rubrik</a:t>
            </a:r>
            <a:endParaRPr lang="sv-SE" dirty="0"/>
          </a:p>
        </p:txBody>
      </p:sp>
      <p:sp>
        <p:nvSpPr>
          <p:cNvPr id="5" name="Platshållare för datum 4"/>
          <p:cNvSpPr>
            <a:spLocks noGrp="1"/>
          </p:cNvSpPr>
          <p:nvPr>
            <p:ph type="dt" sz="half" idx="10"/>
          </p:nvPr>
        </p:nvSpPr>
        <p:spPr/>
        <p:txBody>
          <a:bodyPr/>
          <a:lstStyle/>
          <a:p>
            <a:fld id="{011D0BC6-BCD9-4798-B02A-4494184D6F44}" type="datetime1">
              <a:rPr lang="sv-SE" smtClean="0">
                <a:solidFill>
                  <a:srgbClr val="000000"/>
                </a:solidFill>
              </a:rPr>
              <a:pPr/>
              <a:t>2021-05-21</a:t>
            </a:fld>
            <a:endParaRPr lang="sv-SE">
              <a:solidFill>
                <a:srgbClr val="000000"/>
              </a:solidFill>
            </a:endParaRPr>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7" name="Platshållare för bildnummer 6"/>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Platshållare för innehåll 7"/>
          <p:cNvSpPr>
            <a:spLocks noGrp="1"/>
          </p:cNvSpPr>
          <p:nvPr>
            <p:ph sz="quarter" idx="14" hasCustomPrompt="1"/>
          </p:nvPr>
        </p:nvSpPr>
        <p:spPr>
          <a:xfrm>
            <a:off x="1487489" y="2276872"/>
            <a:ext cx="9503833" cy="2590616"/>
          </a:xfrm>
        </p:spPr>
        <p:txBody>
          <a:bodyPr/>
          <a:lstStyle>
            <a:lvl1pPr marL="0" indent="0">
              <a:buNone/>
              <a:defRPr/>
            </a:lvl1pPr>
          </a:lstStyle>
          <a:p>
            <a:pPr lvl="0"/>
            <a:r>
              <a:rPr lang="sv-SE" dirty="0" smtClean="0"/>
              <a:t>Klicka här för att infoga objekt</a:t>
            </a:r>
          </a:p>
        </p:txBody>
      </p:sp>
      <p:sp>
        <p:nvSpPr>
          <p:cNvPr id="10"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
        <p:nvSpPr>
          <p:cNvPr id="12" name="Platshållare för text 11"/>
          <p:cNvSpPr>
            <a:spLocks noGrp="1"/>
          </p:cNvSpPr>
          <p:nvPr>
            <p:ph type="body" sz="quarter" idx="15" hasCustomPrompt="1"/>
          </p:nvPr>
        </p:nvSpPr>
        <p:spPr>
          <a:xfrm>
            <a:off x="1391477" y="5085184"/>
            <a:ext cx="9601200" cy="360362"/>
          </a:xfrm>
        </p:spPr>
        <p:txBody>
          <a:bodyPr/>
          <a:lstStyle>
            <a:lvl1pPr marL="0" indent="0">
              <a:buNone/>
              <a:defRPr sz="1800"/>
            </a:lvl1pPr>
          </a:lstStyle>
          <a:p>
            <a:pPr lvl="0"/>
            <a:r>
              <a:rPr lang="sv-SE" dirty="0" smtClean="0"/>
              <a:t>Klicka här för att lägga till text</a:t>
            </a:r>
            <a:endParaRPr lang="sv-SE" dirty="0"/>
          </a:p>
        </p:txBody>
      </p:sp>
    </p:spTree>
    <p:extLst>
      <p:ext uri="{BB962C8B-B14F-4D97-AF65-F5344CB8AC3E}">
        <p14:creationId xmlns:p14="http://schemas.microsoft.com/office/powerpoint/2010/main" val="35570414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alfritt objek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DBB0998-7320-4472-8BA0-C5E5D3360E58}" type="datetime1">
              <a:rPr lang="sv-SE" smtClean="0">
                <a:solidFill>
                  <a:srgbClr val="000000"/>
                </a:solidFill>
              </a:rPr>
              <a:pPr/>
              <a:t>2021-05-21</a:t>
            </a:fld>
            <a:endParaRPr lang="sv-SE">
              <a:solidFill>
                <a:srgbClr val="000000"/>
              </a:solidFill>
            </a:endParaRPr>
          </a:p>
        </p:txBody>
      </p:sp>
      <p:sp>
        <p:nvSpPr>
          <p:cNvPr id="3" name="Platshållare för sidfot 2"/>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4" name="Platshållare för bildnummer 3"/>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5"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
        <p:nvSpPr>
          <p:cNvPr id="7" name="Platshållare för innehåll 6"/>
          <p:cNvSpPr>
            <a:spLocks noGrp="1"/>
          </p:cNvSpPr>
          <p:nvPr>
            <p:ph sz="quarter" idx="13" hasCustomPrompt="1"/>
          </p:nvPr>
        </p:nvSpPr>
        <p:spPr>
          <a:xfrm>
            <a:off x="527051" y="1080000"/>
            <a:ext cx="11137900" cy="4680000"/>
          </a:xfrm>
        </p:spPr>
        <p:txBody>
          <a:bodyPr/>
          <a:lstStyle>
            <a:lvl1pPr marL="0" indent="0">
              <a:buNone/>
              <a:defRPr/>
            </a:lvl1pPr>
          </a:lstStyle>
          <a:p>
            <a:pPr lvl="0"/>
            <a:r>
              <a:rPr lang="sv-SE" dirty="0" smtClean="0"/>
              <a:t>Klicka här för att infoga objekt</a:t>
            </a:r>
          </a:p>
        </p:txBody>
      </p:sp>
    </p:spTree>
    <p:extLst>
      <p:ext uri="{BB962C8B-B14F-4D97-AF65-F5344CB8AC3E}">
        <p14:creationId xmlns:p14="http://schemas.microsoft.com/office/powerpoint/2010/main" val="27688273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09600" y="1600201"/>
            <a:ext cx="10972800" cy="4525963"/>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10"/>
          <p:cNvSpPr>
            <a:spLocks noGrp="1" noChangeArrowheads="1"/>
          </p:cNvSpPr>
          <p:nvPr>
            <p:ph type="dt" sz="half" idx="10"/>
          </p:nvPr>
        </p:nvSpPr>
        <p:spPr>
          <a:ln/>
        </p:spPr>
        <p:txBody>
          <a:bodyPr/>
          <a:lstStyle>
            <a:lvl1pPr>
              <a:defRPr/>
            </a:lvl1pPr>
          </a:lstStyle>
          <a:p>
            <a:pPr>
              <a:defRPr/>
            </a:pPr>
            <a:endParaRPr lang="sv-SE">
              <a:solidFill>
                <a:srgbClr val="0000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sv-SE">
              <a:solidFill>
                <a:srgbClr val="8D0017"/>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BDF3D8A-C0E2-4F41-B6A8-7C5461DE63A9}"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4065038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10"/>
          <p:cNvSpPr>
            <a:spLocks noGrp="1" noChangeArrowheads="1"/>
          </p:cNvSpPr>
          <p:nvPr>
            <p:ph type="dt" sz="half" idx="10"/>
          </p:nvPr>
        </p:nvSpPr>
        <p:spPr>
          <a:ln/>
        </p:spPr>
        <p:txBody>
          <a:bodyPr/>
          <a:lstStyle>
            <a:lvl1pPr>
              <a:defRPr/>
            </a:lvl1pPr>
          </a:lstStyle>
          <a:p>
            <a:pPr>
              <a:defRPr/>
            </a:pPr>
            <a:endParaRPr lang="sv-SE">
              <a:solidFill>
                <a:srgbClr val="0000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sv-SE">
              <a:solidFill>
                <a:srgbClr val="8D0017"/>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258E3B95-7C8F-4176-B713-DA83E6798E89}"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1214058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16BF137C-0993-4D26-A888-4D08F95E705C}" type="datetime1">
              <a:rPr lang="sv-SE" smtClean="0"/>
              <a:t>2021-05-21</a:t>
            </a:fld>
            <a:endParaRPr lang="sv-SE"/>
          </a:p>
        </p:txBody>
      </p:sp>
      <p:sp>
        <p:nvSpPr>
          <p:cNvPr id="5" name="Platshållare för sidfot 4"/>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8" name="Platshållare för text 7"/>
          <p:cNvSpPr>
            <a:spLocks noGrp="1"/>
          </p:cNvSpPr>
          <p:nvPr>
            <p:ph type="body" sz="quarter" idx="12"/>
          </p:nvPr>
        </p:nvSpPr>
        <p:spPr>
          <a:xfrm>
            <a:off x="1295400" y="2781299"/>
            <a:ext cx="9696451" cy="2664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9"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Tree>
    <p:extLst>
      <p:ext uri="{BB962C8B-B14F-4D97-AF65-F5344CB8AC3E}">
        <p14:creationId xmlns:p14="http://schemas.microsoft.com/office/powerpoint/2010/main" val="164766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1392000" y="1800000"/>
            <a:ext cx="9696000" cy="1310400"/>
          </a:xfrm>
        </p:spPr>
        <p:txBody>
          <a:bodyPr anchor="t">
            <a:noAutofit/>
          </a:bodyPr>
          <a:lstStyle>
            <a:lvl1pPr algn="l">
              <a:defRPr sz="4000" b="0" cap="none" baseline="0"/>
            </a:lvl1pPr>
          </a:lstStyle>
          <a:p>
            <a:r>
              <a:rPr lang="sv-SE" smtClean="0"/>
              <a:t>Klicka här för att ändra format</a:t>
            </a:r>
            <a:endParaRPr lang="sv-SE"/>
          </a:p>
        </p:txBody>
      </p:sp>
      <p:sp>
        <p:nvSpPr>
          <p:cNvPr id="3" name="Platshållare för text 2"/>
          <p:cNvSpPr>
            <a:spLocks noGrp="1"/>
          </p:cNvSpPr>
          <p:nvPr>
            <p:ph type="body" idx="1"/>
          </p:nvPr>
        </p:nvSpPr>
        <p:spPr>
          <a:xfrm>
            <a:off x="1392000" y="3348000"/>
            <a:ext cx="9696000" cy="702000"/>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p>
            <a:fld id="{5EA5B981-A70A-46EB-927B-8A46F7105C4F}" type="datetime1">
              <a:rPr lang="sv-SE" smtClean="0"/>
              <a:t>2021-05-21</a:t>
            </a:fld>
            <a:endParaRPr lang="sv-SE"/>
          </a:p>
        </p:txBody>
      </p:sp>
      <p:sp>
        <p:nvSpPr>
          <p:cNvPr id="5" name="Platshållare för sidfot 4"/>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7"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Tree>
    <p:extLst>
      <p:ext uri="{BB962C8B-B14F-4D97-AF65-F5344CB8AC3E}">
        <p14:creationId xmlns:p14="http://schemas.microsoft.com/office/powerpoint/2010/main" val="1147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innehåll 3"/>
          <p:cNvSpPr>
            <a:spLocks noGrp="1"/>
          </p:cNvSpPr>
          <p:nvPr>
            <p:ph sz="half" idx="2" hasCustomPrompt="1"/>
          </p:nvPr>
        </p:nvSpPr>
        <p:spPr>
          <a:xfrm>
            <a:off x="6672000" y="2782800"/>
            <a:ext cx="4320000" cy="2664000"/>
          </a:xfrm>
        </p:spPr>
        <p:txBody>
          <a:bodyPr>
            <a:normAutofit/>
          </a:bodyPr>
          <a:lstStyle>
            <a:lvl1pPr marL="0" indent="0">
              <a:buFontTx/>
              <a:buNone/>
              <a:defRPr sz="2000" baseline="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vl6pPr>
              <a:defRPr sz="1800"/>
            </a:lvl6pPr>
            <a:lvl7pPr>
              <a:defRPr sz="1800"/>
            </a:lvl7pPr>
            <a:lvl8pPr>
              <a:defRPr sz="1800"/>
            </a:lvl8pPr>
            <a:lvl9pPr>
              <a:defRPr sz="1800"/>
            </a:lvl9pPr>
          </a:lstStyle>
          <a:p>
            <a:pPr lvl="0"/>
            <a:r>
              <a:rPr lang="sv-SE" dirty="0" smtClean="0"/>
              <a:t>Klicka här för att infoga objekt</a:t>
            </a:r>
            <a:endParaRPr lang="sv-SE" dirty="0"/>
          </a:p>
        </p:txBody>
      </p:sp>
      <p:sp>
        <p:nvSpPr>
          <p:cNvPr id="5" name="Platshållare för datum 4"/>
          <p:cNvSpPr>
            <a:spLocks noGrp="1"/>
          </p:cNvSpPr>
          <p:nvPr>
            <p:ph type="dt" sz="half" idx="10"/>
          </p:nvPr>
        </p:nvSpPr>
        <p:spPr/>
        <p:txBody>
          <a:bodyPr/>
          <a:lstStyle/>
          <a:p>
            <a:fld id="{2415ACBA-78F9-4639-9F6F-C80802116120}" type="datetime1">
              <a:rPr lang="sv-SE" smtClean="0"/>
              <a:t>2021-05-21</a:t>
            </a:fld>
            <a:endParaRPr lang="sv-SE"/>
          </a:p>
        </p:txBody>
      </p:sp>
      <p:sp>
        <p:nvSpPr>
          <p:cNvPr id="6" name="Platshållare för sidfot 5"/>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9" name="Platshållare för text 8"/>
          <p:cNvSpPr>
            <a:spLocks noGrp="1"/>
          </p:cNvSpPr>
          <p:nvPr>
            <p:ph type="body" sz="quarter" idx="12"/>
          </p:nvPr>
        </p:nvSpPr>
        <p:spPr>
          <a:xfrm>
            <a:off x="1295400" y="2782800"/>
            <a:ext cx="5088000" cy="2664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0"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Tree>
    <p:extLst>
      <p:ext uri="{BB962C8B-B14F-4D97-AF65-F5344CB8AC3E}">
        <p14:creationId xmlns:p14="http://schemas.microsoft.com/office/powerpoint/2010/main" val="2318590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1296000" y="5086800"/>
            <a:ext cx="9696000" cy="360000"/>
          </a:xfrm>
        </p:spPr>
        <p:txBody>
          <a:bodyPr anchor="b">
            <a:no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1296000" y="2278800"/>
            <a:ext cx="9696000" cy="259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ACBE0E1A-2460-4781-8A89-8C310140A55B}" type="datetime1">
              <a:rPr lang="sv-SE" smtClean="0"/>
              <a:t>2021-05-21</a:t>
            </a:fld>
            <a:endParaRPr lang="sv-SE"/>
          </a:p>
        </p:txBody>
      </p:sp>
      <p:sp>
        <p:nvSpPr>
          <p:cNvPr id="8" name="Platshållare för sidfot 7"/>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10"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Tree>
    <p:extLst>
      <p:ext uri="{BB962C8B-B14F-4D97-AF65-F5344CB8AC3E}">
        <p14:creationId xmlns:p14="http://schemas.microsoft.com/office/powerpoint/2010/main" val="688200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C51B670C-815C-405E-8F56-9579D4CCFACA}" type="datetime1">
              <a:rPr lang="sv-SE" smtClean="0"/>
              <a:t>2021-05-21</a:t>
            </a:fld>
            <a:endParaRPr lang="sv-SE"/>
          </a:p>
        </p:txBody>
      </p:sp>
      <p:sp>
        <p:nvSpPr>
          <p:cNvPr id="4" name="Platshållare för sidfot 3"/>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6"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p>
        </p:txBody>
      </p:sp>
      <p:sp>
        <p:nvSpPr>
          <p:cNvPr id="8" name="Platshållare för innehåll 7"/>
          <p:cNvSpPr>
            <a:spLocks noGrp="1"/>
          </p:cNvSpPr>
          <p:nvPr>
            <p:ph sz="quarter" idx="12"/>
          </p:nvPr>
        </p:nvSpPr>
        <p:spPr>
          <a:xfrm>
            <a:off x="527051" y="1080000"/>
            <a:ext cx="11137900" cy="4680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749068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fld id="{F7341C0C-5C11-407E-A8C3-029FD666B504}" type="datetime1">
              <a:rPr lang="sv-SE" altLang="sv-SE" smtClean="0"/>
              <a:t>2021-05-21</a:t>
            </a:fld>
            <a:endParaRPr lang="sv-SE" altLang="sv-SE"/>
          </a:p>
        </p:txBody>
      </p:sp>
      <p:sp>
        <p:nvSpPr>
          <p:cNvPr id="5" name="Platshållare för sidfot 4"/>
          <p:cNvSpPr>
            <a:spLocks noGrp="1"/>
          </p:cNvSpPr>
          <p:nvPr>
            <p:ph type="ftr" sz="quarter" idx="11"/>
          </p:nvPr>
        </p:nvSpPr>
        <p:spPr/>
        <p:txBody>
          <a:bodyPr/>
          <a:lstStyle>
            <a:lvl1pPr>
              <a:defRPr/>
            </a:lvl1pPr>
          </a:lstStyle>
          <a:p>
            <a:r>
              <a:rPr lang="sv-SE" altLang="sv-SE" smtClean="0"/>
              <a:t>Verksamhetsstöd och Service/område läkemedelsförsörjning/klinisk farmaci</a:t>
            </a:r>
            <a:endParaRPr lang="sv-SE" altLang="sv-SE"/>
          </a:p>
        </p:txBody>
      </p:sp>
      <p:sp>
        <p:nvSpPr>
          <p:cNvPr id="6" name="Platshållare för bildnummer 5"/>
          <p:cNvSpPr>
            <a:spLocks noGrp="1"/>
          </p:cNvSpPr>
          <p:nvPr>
            <p:ph type="sldNum" sz="quarter" idx="12"/>
          </p:nvPr>
        </p:nvSpPr>
        <p:spPr/>
        <p:txBody>
          <a:bodyPr/>
          <a:lstStyle>
            <a:lvl1pPr>
              <a:defRPr/>
            </a:lvl1pPr>
          </a:lstStyle>
          <a:p>
            <a:fld id="{B3CB0A74-8728-4985-ADE0-01AE7EDE1558}" type="slidenum">
              <a:rPr lang="sv-SE" altLang="sv-SE"/>
              <a:pPr/>
              <a:t>‹#›</a:t>
            </a:fld>
            <a:endParaRPr lang="sv-SE" altLang="sv-SE"/>
          </a:p>
        </p:txBody>
      </p:sp>
    </p:spTree>
    <p:extLst>
      <p:ext uri="{BB962C8B-B14F-4D97-AF65-F5344CB8AC3E}">
        <p14:creationId xmlns:p14="http://schemas.microsoft.com/office/powerpoint/2010/main" val="172770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örstasida med bild">
    <p:spTree>
      <p:nvGrpSpPr>
        <p:cNvPr id="1" name=""/>
        <p:cNvGrpSpPr/>
        <p:nvPr/>
      </p:nvGrpSpPr>
      <p:grpSpPr>
        <a:xfrm>
          <a:off x="0" y="0"/>
          <a:ext cx="0" cy="0"/>
          <a:chOff x="0" y="0"/>
          <a:chExt cx="0" cy="0"/>
        </a:xfrm>
      </p:grpSpPr>
      <p:sp>
        <p:nvSpPr>
          <p:cNvPr id="2" name="Rubrik 1"/>
          <p:cNvSpPr>
            <a:spLocks noGrp="1"/>
          </p:cNvSpPr>
          <p:nvPr>
            <p:ph type="ctrTitle"/>
          </p:nvPr>
        </p:nvSpPr>
        <p:spPr>
          <a:xfrm>
            <a:off x="6192000" y="1800000"/>
            <a:ext cx="5472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6288000" y="3348000"/>
            <a:ext cx="5472000" cy="13104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9" name="Line 11"/>
          <p:cNvSpPr>
            <a:spLocks noChangeShapeType="1"/>
          </p:cNvSpPr>
          <p:nvPr/>
        </p:nvSpPr>
        <p:spPr bwMode="auto">
          <a:xfrm>
            <a:off x="6096000" y="5949950"/>
            <a:ext cx="5568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
        <p:nvSpPr>
          <p:cNvPr id="10" name="Line 11"/>
          <p:cNvSpPr>
            <a:spLocks noChangeShapeType="1"/>
          </p:cNvSpPr>
          <p:nvPr userDrawn="1"/>
        </p:nvSpPr>
        <p:spPr bwMode="auto">
          <a:xfrm>
            <a:off x="6096000" y="5949950"/>
            <a:ext cx="5568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
        <p:nvSpPr>
          <p:cNvPr id="8" name="Platshållare för bild 7"/>
          <p:cNvSpPr>
            <a:spLocks noGrp="1"/>
          </p:cNvSpPr>
          <p:nvPr>
            <p:ph type="pic" sz="quarter" idx="17" hasCustomPrompt="1"/>
          </p:nvPr>
        </p:nvSpPr>
        <p:spPr>
          <a:xfrm>
            <a:off x="-1" y="856800"/>
            <a:ext cx="5616000" cy="6021288"/>
          </a:xfrm>
        </p:spPr>
        <p:txBody>
          <a:bodyPr/>
          <a:lstStyle>
            <a:lvl1pPr marL="0" indent="0">
              <a:buNone/>
              <a:defRPr/>
            </a:lvl1pPr>
          </a:lstStyle>
          <a:p>
            <a:r>
              <a:rPr lang="sv-SE" dirty="0" smtClean="0"/>
              <a:t>För att infoga bild: </a:t>
            </a:r>
            <a:br>
              <a:rPr lang="sv-SE" dirty="0" smtClean="0"/>
            </a:br>
            <a:r>
              <a:rPr lang="sv-SE" dirty="0" smtClean="0"/>
              <a:t>1) Klicka här för att markera bildramen. </a:t>
            </a:r>
            <a:br>
              <a:rPr lang="sv-SE" dirty="0" smtClean="0"/>
            </a:br>
            <a:r>
              <a:rPr lang="sv-SE" dirty="0" smtClean="0"/>
              <a:t>2a) Välj bild från "Bildbank": Klicka på knappen ”Bildbank” i verktygsfältet ovan. </a:t>
            </a:r>
            <a:br>
              <a:rPr lang="sv-SE" dirty="0" smtClean="0"/>
            </a:br>
            <a:r>
              <a:rPr lang="sv-SE" dirty="0" smtClean="0"/>
              <a:t>2b) Välj bild från egen hårddisk: Klicka på ikonen nedan.</a:t>
            </a:r>
          </a:p>
        </p:txBody>
      </p:sp>
    </p:spTree>
    <p:extLst>
      <p:ext uri="{BB962C8B-B14F-4D97-AF65-F5344CB8AC3E}">
        <p14:creationId xmlns:p14="http://schemas.microsoft.com/office/powerpoint/2010/main" val="329776764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1296000" y="1411200"/>
            <a:ext cx="9696000" cy="648000"/>
          </a:xfrm>
        </p:spPr>
        <p:txBody>
          <a:bodyPr anchor="t"/>
          <a:lstStyle/>
          <a:p>
            <a:r>
              <a:rPr lang="sv-SE" dirty="0" smtClean="0"/>
              <a:t>Klicka här för att ändra format</a:t>
            </a:r>
            <a:endParaRPr lang="sv-SE" dirty="0"/>
          </a:p>
        </p:txBody>
      </p:sp>
      <p:sp>
        <p:nvSpPr>
          <p:cNvPr id="4" name="Platshållare för datum 3"/>
          <p:cNvSpPr>
            <a:spLocks noGrp="1"/>
          </p:cNvSpPr>
          <p:nvPr>
            <p:ph type="dt" sz="half" idx="10"/>
          </p:nvPr>
        </p:nvSpPr>
        <p:spPr/>
        <p:txBody>
          <a:bodyPr/>
          <a:lstStyle/>
          <a:p>
            <a:fld id="{02675C4B-9A6B-4700-9375-615A4C8898EA}" type="datetime1">
              <a:rPr lang="sv-SE" smtClean="0">
                <a:solidFill>
                  <a:srgbClr val="000000"/>
                </a:solidFill>
              </a:rPr>
              <a:pPr/>
              <a:t>2021-05-21</a:t>
            </a:fld>
            <a:endParaRPr lang="sv-SE">
              <a:solidFill>
                <a:srgbClr val="000000"/>
              </a:solidFill>
            </a:endParaRPr>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12" name="Platshållare för text 11"/>
          <p:cNvSpPr>
            <a:spLocks noGrp="1"/>
          </p:cNvSpPr>
          <p:nvPr>
            <p:ph type="body" sz="quarter" idx="14"/>
          </p:nvPr>
        </p:nvSpPr>
        <p:spPr>
          <a:xfrm>
            <a:off x="1295467" y="2782800"/>
            <a:ext cx="9696451" cy="2662424"/>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3" name="Line 11"/>
          <p:cNvSpPr>
            <a:spLocks noChangeShapeType="1"/>
          </p:cNvSpPr>
          <p:nvPr userDrawn="1"/>
        </p:nvSpPr>
        <p:spPr bwMode="auto">
          <a:xfrm>
            <a:off x="527051" y="5949950"/>
            <a:ext cx="111379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800">
              <a:solidFill>
                <a:srgbClr val="000000"/>
              </a:solidFill>
            </a:endParaRPr>
          </a:p>
        </p:txBody>
      </p:sp>
    </p:spTree>
    <p:extLst>
      <p:ext uri="{BB962C8B-B14F-4D97-AF65-F5344CB8AC3E}">
        <p14:creationId xmlns:p14="http://schemas.microsoft.com/office/powerpoint/2010/main" val="40811386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png"/><Relationship Id="rId5" Type="http://schemas.openxmlformats.org/officeDocument/2006/relationships/slideLayout" Target="../slideLayouts/slideLayout12.xml"/><Relationship Id="rId10" Type="http://schemas.openxmlformats.org/officeDocument/2006/relationships/image" Target="../media/image1.pn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296000" y="1411200"/>
            <a:ext cx="9696000" cy="648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1296000" y="2782800"/>
            <a:ext cx="9696000" cy="26640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32000" y="6480000"/>
            <a:ext cx="960000" cy="216000"/>
          </a:xfrm>
          <a:prstGeom prst="rect">
            <a:avLst/>
          </a:prstGeom>
        </p:spPr>
        <p:txBody>
          <a:bodyPr vert="horz" lIns="91440" tIns="45720" rIns="91440" bIns="45720" rtlCol="0" anchor="ctr"/>
          <a:lstStyle>
            <a:lvl1pPr algn="l">
              <a:defRPr sz="800">
                <a:solidFill>
                  <a:schemeClr val="tx1">
                    <a:tint val="75000"/>
                  </a:schemeClr>
                </a:solidFill>
                <a:latin typeface="Arial" panose="020B0604020202020204" pitchFamily="34" charset="0"/>
                <a:cs typeface="Arial" panose="020B0604020202020204" pitchFamily="34" charset="0"/>
              </a:defRPr>
            </a:lvl1pPr>
          </a:lstStyle>
          <a:p>
            <a:fld id="{6A66282A-E6F1-4B8A-9A07-A3A7F0AF1495}" type="datetime1">
              <a:rPr lang="sv-SE" smtClean="0"/>
              <a:t>2021-05-21</a:t>
            </a:fld>
            <a:endParaRPr lang="sv-SE"/>
          </a:p>
        </p:txBody>
      </p:sp>
      <p:sp>
        <p:nvSpPr>
          <p:cNvPr id="5" name="Platshållare för sidfot 4"/>
          <p:cNvSpPr>
            <a:spLocks noGrp="1"/>
          </p:cNvSpPr>
          <p:nvPr>
            <p:ph type="ftr" sz="quarter" idx="3"/>
          </p:nvPr>
        </p:nvSpPr>
        <p:spPr>
          <a:xfrm>
            <a:off x="432000" y="6192000"/>
            <a:ext cx="6912000" cy="216000"/>
          </a:xfrm>
          <a:prstGeom prst="rect">
            <a:avLst/>
          </a:prstGeom>
        </p:spPr>
        <p:txBody>
          <a:bodyPr vert="horz" lIns="91440" tIns="45720" rIns="91440" bIns="45720" rtlCol="0" anchor="ctr"/>
          <a:lstStyle>
            <a:lvl1pPr algn="l">
              <a:defRPr sz="1000" b="1">
                <a:solidFill>
                  <a:srgbClr val="8D0017"/>
                </a:solidFill>
                <a:latin typeface="Arial" panose="020B0604020202020204" pitchFamily="34" charset="0"/>
                <a:cs typeface="Arial" panose="020B0604020202020204" pitchFamily="34" charset="0"/>
              </a:defRPr>
            </a:lvl1pPr>
          </a:lstStyle>
          <a:p>
            <a:r>
              <a:rPr lang="sv-SE" smtClean="0"/>
              <a:t>Verksamhetsstöd och Service/område läkemedelsförsörjning/klinisk farmaci</a:t>
            </a:r>
            <a:endParaRPr lang="sv-SE"/>
          </a:p>
        </p:txBody>
      </p:sp>
      <p:pic>
        <p:nvPicPr>
          <p:cNvPr id="7" name="Picture 13"/>
          <p:cNvPicPr>
            <a:picLocks noChangeAspect="1" noChangeArrowheads="1"/>
          </p:cNvPicPr>
          <p:nvPr userDrawn="1"/>
        </p:nvPicPr>
        <p:blipFill>
          <a:blip r:embed="rId9">
            <a:extLst>
              <a:ext uri="{28A0092B-C50C-407E-A947-70E740481C1C}">
                <a14:useLocalDpi xmlns:a14="http://schemas.microsoft.com/office/drawing/2010/main" val="0"/>
              </a:ext>
            </a:extLst>
          </a:blip>
          <a:stretch>
            <a:fillRect/>
          </a:stretch>
        </p:blipFill>
        <p:spPr bwMode="auto">
          <a:xfrm>
            <a:off x="-29226" y="0"/>
            <a:ext cx="12242881" cy="858064"/>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337360" y="6156791"/>
            <a:ext cx="2361189" cy="484633"/>
          </a:xfrm>
          <a:prstGeom prst="rect">
            <a:avLst/>
          </a:prstGeom>
        </p:spPr>
      </p:pic>
    </p:spTree>
    <p:extLst>
      <p:ext uri="{BB962C8B-B14F-4D97-AF65-F5344CB8AC3E}">
        <p14:creationId xmlns:p14="http://schemas.microsoft.com/office/powerpoint/2010/main" val="3829096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p:txStyles>
    <p:titleStyle>
      <a:lvl1pPr algn="l" defTabSz="9144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431371" y="6480000"/>
            <a:ext cx="957428" cy="216024"/>
          </a:xfrm>
          <a:prstGeom prst="rect">
            <a:avLst/>
          </a:prstGeom>
        </p:spPr>
        <p:txBody>
          <a:bodyPr vert="horz" lIns="91440" tIns="45720" rIns="91440" bIns="45720" rtlCol="0" anchor="t" anchorCtr="0"/>
          <a:lstStyle>
            <a:lvl1pPr algn="l">
              <a:defRPr sz="800">
                <a:solidFill>
                  <a:schemeClr val="tx1"/>
                </a:solidFill>
              </a:defRPr>
            </a:lvl1pPr>
          </a:lstStyle>
          <a:p>
            <a:fld id="{6D8F9DCC-59F9-4D20-B219-7832D570049E}" type="datetime1">
              <a:rPr lang="sv-SE" smtClean="0">
                <a:solidFill>
                  <a:srgbClr val="000000"/>
                </a:solidFill>
              </a:rPr>
              <a:pPr/>
              <a:t>2021-05-21</a:t>
            </a:fld>
            <a:endParaRPr lang="sv-SE" dirty="0">
              <a:solidFill>
                <a:srgbClr val="000000"/>
              </a:solidFill>
            </a:endParaRPr>
          </a:p>
        </p:txBody>
      </p:sp>
      <p:sp>
        <p:nvSpPr>
          <p:cNvPr id="2" name="Platshållare för rubrik 1"/>
          <p:cNvSpPr>
            <a:spLocks noGrp="1"/>
          </p:cNvSpPr>
          <p:nvPr>
            <p:ph type="title"/>
          </p:nvPr>
        </p:nvSpPr>
        <p:spPr>
          <a:xfrm>
            <a:off x="1296000" y="1411200"/>
            <a:ext cx="9696000" cy="648000"/>
          </a:xfrm>
          <a:prstGeom prst="rect">
            <a:avLst/>
          </a:prstGeom>
        </p:spPr>
        <p:txBody>
          <a:bodyPr vert="horz" lIns="91440" tIns="45720" rIns="91440" bIns="45720" rtlCol="0" anchor="t">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1296000" y="2782800"/>
            <a:ext cx="9696000" cy="2662424"/>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432000" y="6184801"/>
            <a:ext cx="6912000" cy="205681"/>
          </a:xfrm>
          <a:prstGeom prst="rect">
            <a:avLst/>
          </a:prstGeom>
        </p:spPr>
        <p:txBody>
          <a:bodyPr vert="horz" lIns="91440" tIns="45720" rIns="91440" bIns="45720" rtlCol="0" anchor="t" anchorCtr="0"/>
          <a:lstStyle>
            <a:lvl1pPr algn="l">
              <a:defRPr sz="1000" b="1">
                <a:solidFill>
                  <a:schemeClr val="accent6"/>
                </a:solidFill>
              </a:defRPr>
            </a:lvl1pPr>
          </a:lstStyle>
          <a:p>
            <a:r>
              <a:rPr lang="sv-SE" dirty="0"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4"/>
          </p:nvPr>
        </p:nvSpPr>
        <p:spPr>
          <a:xfrm>
            <a:off x="1391478" y="6496484"/>
            <a:ext cx="957428" cy="183282"/>
          </a:xfrm>
          <a:prstGeom prst="rect">
            <a:avLst/>
          </a:prstGeom>
        </p:spPr>
        <p:txBody>
          <a:bodyPr vert="horz" lIns="91440" tIns="45720" rIns="91440" bIns="45720" rtlCol="0" anchor="ctr"/>
          <a:lstStyle>
            <a:lvl1pPr algn="l">
              <a:defRPr sz="800">
                <a:solidFill>
                  <a:schemeClr val="tx1">
                    <a:tint val="75000"/>
                  </a:schemeClr>
                </a:solidFill>
              </a:defRPr>
            </a:lvl1pPr>
          </a:lstStyle>
          <a:p>
            <a:fld id="{6F44378D-1D2D-4DB9-B9D8-A6B719AA0047}" type="slidenum">
              <a:rPr lang="sv-SE" smtClean="0">
                <a:solidFill>
                  <a:srgbClr val="000000">
                    <a:tint val="75000"/>
                  </a:srgbClr>
                </a:solidFill>
              </a:rPr>
              <a:pPr/>
              <a:t>‹#›</a:t>
            </a:fld>
            <a:endParaRPr lang="sv-SE" dirty="0">
              <a:solidFill>
                <a:srgbClr val="000000">
                  <a:tint val="75000"/>
                </a:srgbClr>
              </a:solidFill>
            </a:endParaRPr>
          </a:p>
        </p:txBody>
      </p:sp>
      <p:pic>
        <p:nvPicPr>
          <p:cNvPr id="10" name="Picture 13"/>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29226" y="0"/>
            <a:ext cx="12242881" cy="858064"/>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337360" y="6156791"/>
            <a:ext cx="2361189" cy="484633"/>
          </a:xfrm>
          <a:prstGeom prst="rect">
            <a:avLst/>
          </a:prstGeom>
        </p:spPr>
      </p:pic>
    </p:spTree>
    <p:extLst>
      <p:ext uri="{BB962C8B-B14F-4D97-AF65-F5344CB8AC3E}">
        <p14:creationId xmlns:p14="http://schemas.microsoft.com/office/powerpoint/2010/main" val="329386400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iming>
    <p:tnLst>
      <p:par>
        <p:cTn id="1" dur="indefinite" restart="never" nodeType="tmRoot"/>
      </p:par>
    </p:tnLst>
  </p:timing>
  <p:hf sldNum="0" hdr="0"/>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m4a"/><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5807968" y="1916832"/>
            <a:ext cx="4500032" cy="2232104"/>
          </a:xfrm>
        </p:spPr>
        <p:txBody>
          <a:bodyPr>
            <a:normAutofit fontScale="90000"/>
          </a:bodyPr>
          <a:lstStyle/>
          <a:p>
            <a:r>
              <a:rPr lang="sv-SE" dirty="0" smtClean="0"/>
              <a:t>Praktisk information gällande läkemedel</a:t>
            </a:r>
            <a:br>
              <a:rPr lang="sv-SE" dirty="0" smtClean="0"/>
            </a:br>
            <a:r>
              <a:rPr lang="sv-SE" dirty="0" smtClean="0"/>
              <a:t/>
            </a:r>
            <a:br>
              <a:rPr lang="sv-SE" dirty="0" smtClean="0"/>
            </a:br>
            <a:r>
              <a:rPr lang="sv-SE" b="1" dirty="0" smtClean="0"/>
              <a:t>Höglandssjukhuset</a:t>
            </a:r>
            <a:endParaRPr lang="sv-SE" b="1" dirty="0"/>
          </a:p>
        </p:txBody>
      </p:sp>
      <p:pic>
        <p:nvPicPr>
          <p:cNvPr id="5" name="Platshållare för innehåll 4"/>
          <p:cNvPicPr>
            <a:picLocks noGrp="1" noChangeAspect="1"/>
          </p:cNvPicPr>
          <p:nvPr>
            <p:ph sz="quarter" idx="12"/>
          </p:nvPr>
        </p:nvPicPr>
        <p:blipFill>
          <a:blip r:embed="rId5"/>
          <a:stretch>
            <a:fillRect/>
          </a:stretch>
        </p:blipFill>
        <p:spPr>
          <a:xfrm>
            <a:off x="1847528" y="2708171"/>
            <a:ext cx="3456384" cy="2303355"/>
          </a:xfrm>
          <a:prstGeom prst="rect">
            <a:avLst/>
          </a:prstGeom>
        </p:spPr>
      </p:pic>
      <p:pic>
        <p:nvPicPr>
          <p:cNvPr id="3" name="Lju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8477694"/>
      </p:ext>
    </p:extLst>
  </p:cSld>
  <p:clrMapOvr>
    <a:masterClrMapping/>
  </p:clrMapOvr>
  <mc:AlternateContent xmlns:mc="http://schemas.openxmlformats.org/markup-compatibility/2006">
    <mc:Choice xmlns:p14="http://schemas.microsoft.com/office/powerpoint/2010/main" Requires="p14">
      <p:transition spd="slow" p14:dur="2000" advTm="22854"/>
    </mc:Choice>
    <mc:Fallback>
      <p:transition spd="slow" advTm="22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9600" y="1028701"/>
            <a:ext cx="10972800" cy="1143000"/>
          </a:xfrm>
        </p:spPr>
        <p:txBody>
          <a:bodyPr/>
          <a:lstStyle/>
          <a:p>
            <a:r>
              <a:rPr lang="sv-SE" dirty="0" smtClean="0"/>
              <a:t>Lådor för återlämning</a:t>
            </a:r>
            <a:endParaRPr lang="sv-SE" dirty="0"/>
          </a:p>
        </p:txBody>
      </p:sp>
      <p:pic>
        <p:nvPicPr>
          <p:cNvPr id="3" name="Platshållare för innehåll 2"/>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481564" y="1736272"/>
            <a:ext cx="3172675" cy="4230234"/>
          </a:xfrm>
        </p:spPr>
      </p:pic>
      <p:pic>
        <p:nvPicPr>
          <p:cNvPr id="5" name="Bildobjekt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6478" y="1736272"/>
            <a:ext cx="3514724" cy="4686299"/>
          </a:xfrm>
          <a:prstGeom prst="rect">
            <a:avLst/>
          </a:prstGeom>
        </p:spPr>
      </p:pic>
      <p:pic>
        <p:nvPicPr>
          <p:cNvPr id="6" name="Lju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35154509"/>
      </p:ext>
    </p:extLst>
  </p:cSld>
  <p:clrMapOvr>
    <a:masterClrMapping/>
  </p:clrMapOvr>
  <mc:AlternateContent xmlns:mc="http://schemas.openxmlformats.org/markup-compatibility/2006">
    <mc:Choice xmlns:p14="http://schemas.microsoft.com/office/powerpoint/2010/main" Requires="p14">
      <p:transition spd="slow" p14:dur="2000" advTm="36422"/>
    </mc:Choice>
    <mc:Fallback>
      <p:transition spd="slow" advTm="36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7" name="textruta 6"/>
          <p:cNvSpPr txBox="1"/>
          <p:nvPr/>
        </p:nvSpPr>
        <p:spPr>
          <a:xfrm>
            <a:off x="2351584" y="1417639"/>
            <a:ext cx="6624736" cy="2585323"/>
          </a:xfrm>
          <a:prstGeom prst="rect">
            <a:avLst/>
          </a:prstGeom>
          <a:noFill/>
        </p:spPr>
        <p:txBody>
          <a:bodyPr wrap="square" rtlCol="0">
            <a:spAutoFit/>
          </a:bodyPr>
          <a:lstStyle/>
          <a:p>
            <a:pPr algn="ctr"/>
            <a:endParaRPr lang="sv-SE" sz="5400" dirty="0">
              <a:solidFill>
                <a:srgbClr val="000000"/>
              </a:solidFill>
              <a:latin typeface="Arial"/>
            </a:endParaRPr>
          </a:p>
          <a:p>
            <a:pPr algn="ctr"/>
            <a:r>
              <a:rPr lang="sv-SE" sz="5400" dirty="0">
                <a:solidFill>
                  <a:srgbClr val="000000"/>
                </a:solidFill>
                <a:latin typeface="Arial"/>
              </a:rPr>
              <a:t>Tack för uppmärksamheten!</a:t>
            </a:r>
          </a:p>
        </p:txBody>
      </p:sp>
      <p:pic>
        <p:nvPicPr>
          <p:cNvPr id="10" name="Bildobjekt 9" descr="TETRASIKLIN? Coba lihat giginya :D - Bisakim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4193" y="3933056"/>
            <a:ext cx="2025689" cy="1917652"/>
          </a:xfrm>
          <a:prstGeom prst="rect">
            <a:avLst/>
          </a:prstGeom>
        </p:spPr>
      </p:pic>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9493371"/>
      </p:ext>
    </p:extLst>
  </p:cSld>
  <p:clrMapOvr>
    <a:masterClrMapping/>
  </p:clrMapOvr>
  <mc:AlternateContent xmlns:mc="http://schemas.openxmlformats.org/markup-compatibility/2006">
    <mc:Choice xmlns:p14="http://schemas.microsoft.com/office/powerpoint/2010/main" Requires="p14">
      <p:transition spd="slow" p14:dur="2000" advTm="27196"/>
    </mc:Choice>
    <mc:Fallback>
      <p:transition spd="slow" advTm="27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
            </a:r>
            <a:br>
              <a:rPr lang="sv-SE" dirty="0"/>
            </a:br>
            <a:endParaRPr lang="sv-SE" dirty="0"/>
          </a:p>
        </p:txBody>
      </p:sp>
      <p:sp>
        <p:nvSpPr>
          <p:cNvPr id="3" name="Platshållare för innehåll 2"/>
          <p:cNvSpPr>
            <a:spLocks noGrp="1"/>
          </p:cNvSpPr>
          <p:nvPr>
            <p:ph idx="1"/>
          </p:nvPr>
        </p:nvSpPr>
        <p:spPr>
          <a:xfrm>
            <a:off x="1981200" y="1052737"/>
            <a:ext cx="8229600" cy="5073427"/>
          </a:xfrm>
        </p:spPr>
        <p:txBody>
          <a:bodyPr/>
          <a:lstStyle/>
          <a:p>
            <a:pPr marL="0" indent="0">
              <a:buNone/>
            </a:pPr>
            <a:r>
              <a:rPr lang="sv-SE" sz="3600" dirty="0"/>
              <a:t>Farmaceuter på vårdenheterna</a:t>
            </a:r>
          </a:p>
          <a:p>
            <a:pPr marL="0" indent="0">
              <a:buNone/>
            </a:pPr>
            <a:endParaRPr lang="sv-SE" sz="3600" dirty="0"/>
          </a:p>
          <a:p>
            <a:pPr marL="457200" lvl="1" indent="0">
              <a:buNone/>
            </a:pPr>
            <a:endParaRPr lang="sv-SE" sz="2400" dirty="0"/>
          </a:p>
          <a:p>
            <a:pPr marL="0" indent="0">
              <a:buNone/>
            </a:pPr>
            <a:endParaRPr lang="sv-SE" dirty="0"/>
          </a:p>
        </p:txBody>
      </p:sp>
      <p:pic>
        <p:nvPicPr>
          <p:cNvPr id="6" name="Bildobjekt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7648" y="2049091"/>
            <a:ext cx="5436096" cy="4077072"/>
          </a:xfrm>
          <a:prstGeom prst="rect">
            <a:avLst/>
          </a:prstGeom>
        </p:spPr>
      </p:pic>
      <p:pic>
        <p:nvPicPr>
          <p:cNvPr id="5" name="Lju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81968361"/>
      </p:ext>
    </p:extLst>
  </p:cSld>
  <p:clrMapOvr>
    <a:masterClrMapping/>
  </p:clrMapOvr>
  <mc:AlternateContent xmlns:mc="http://schemas.openxmlformats.org/markup-compatibility/2006">
    <mc:Choice xmlns:p14="http://schemas.microsoft.com/office/powerpoint/2010/main" Requires="p14">
      <p:transition spd="slow" p14:dur="2000" advTm="55152"/>
    </mc:Choice>
    <mc:Fallback>
      <p:transition spd="slow" advTm="55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sp>
        <p:nvSpPr>
          <p:cNvPr id="3" name="Platshållare för innehåll 2"/>
          <p:cNvSpPr>
            <a:spLocks noGrp="1"/>
          </p:cNvSpPr>
          <p:nvPr>
            <p:ph idx="1"/>
          </p:nvPr>
        </p:nvSpPr>
        <p:spPr/>
        <p:txBody>
          <a:bodyPr/>
          <a:lstStyle/>
          <a:p>
            <a:r>
              <a:rPr lang="sv-SE" sz="3200" dirty="0"/>
              <a:t>Medicin- och geriatrikkliniken</a:t>
            </a:r>
          </a:p>
          <a:p>
            <a:r>
              <a:rPr lang="sv-SE" sz="3200" dirty="0"/>
              <a:t>Kirurgkliniken</a:t>
            </a:r>
          </a:p>
          <a:p>
            <a:r>
              <a:rPr lang="sv-SE" sz="3200" dirty="0"/>
              <a:t>Urologkliniken</a:t>
            </a:r>
          </a:p>
          <a:p>
            <a:r>
              <a:rPr lang="sv-SE" sz="3200" dirty="0"/>
              <a:t>Ortopedkliniken</a:t>
            </a:r>
          </a:p>
          <a:p>
            <a:r>
              <a:rPr lang="sv-SE" sz="3200" dirty="0"/>
              <a:t>IVA</a:t>
            </a:r>
          </a:p>
          <a:p>
            <a:r>
              <a:rPr lang="sv-SE" sz="3200" dirty="0"/>
              <a:t>Psykiatriska kliniken</a:t>
            </a:r>
          </a:p>
        </p:txBody>
      </p:sp>
      <p:pic>
        <p:nvPicPr>
          <p:cNvPr id="7" name="Bildobjekt 6"/>
          <p:cNvPicPr>
            <a:picLocks noChangeAspect="1"/>
          </p:cNvPicPr>
          <p:nvPr/>
        </p:nvPicPr>
        <p:blipFill>
          <a:blip r:embed="rId6"/>
          <a:stretch>
            <a:fillRect/>
          </a:stretch>
        </p:blipFill>
        <p:spPr>
          <a:xfrm>
            <a:off x="6693682" y="2097626"/>
            <a:ext cx="3517119" cy="3837368"/>
          </a:xfrm>
          <a:prstGeom prst="rect">
            <a:avLst/>
          </a:prstGeom>
        </p:spPr>
      </p:pic>
      <p:sp>
        <p:nvSpPr>
          <p:cNvPr id="8" name="textruta 7"/>
          <p:cNvSpPr txBox="1"/>
          <p:nvPr/>
        </p:nvSpPr>
        <p:spPr>
          <a:xfrm>
            <a:off x="7536160" y="3092980"/>
            <a:ext cx="2016224" cy="923330"/>
          </a:xfrm>
          <a:prstGeom prst="rect">
            <a:avLst/>
          </a:prstGeom>
          <a:noFill/>
        </p:spPr>
        <p:txBody>
          <a:bodyPr wrap="square" rtlCol="0">
            <a:spAutoFit/>
          </a:bodyPr>
          <a:lstStyle/>
          <a:p>
            <a:r>
              <a:rPr lang="sv-SE" dirty="0">
                <a:solidFill>
                  <a:srgbClr val="000000"/>
                </a:solidFill>
                <a:latin typeface="Arial"/>
              </a:rPr>
              <a:t>PRAMIPEXOL 0,18 mg, 1 till natten</a:t>
            </a:r>
          </a:p>
        </p:txBody>
      </p:sp>
      <p:cxnSp>
        <p:nvCxnSpPr>
          <p:cNvPr id="10" name="Rak koppling 9"/>
          <p:cNvCxnSpPr/>
          <p:nvPr/>
        </p:nvCxnSpPr>
        <p:spPr>
          <a:xfrm>
            <a:off x="7175275" y="2628012"/>
            <a:ext cx="2376264" cy="1451406"/>
          </a:xfrm>
          <a:prstGeom prst="line">
            <a:avLst/>
          </a:prstGeom>
        </p:spPr>
        <p:style>
          <a:lnRef idx="3">
            <a:schemeClr val="accent2"/>
          </a:lnRef>
          <a:fillRef idx="0">
            <a:schemeClr val="accent2"/>
          </a:fillRef>
          <a:effectRef idx="2">
            <a:schemeClr val="accent2"/>
          </a:effectRef>
          <a:fontRef idx="minor">
            <a:schemeClr val="tx1"/>
          </a:fontRef>
        </p:style>
      </p:cxnSp>
      <p:pic>
        <p:nvPicPr>
          <p:cNvPr id="11" name="Bildobjekt 10"/>
          <p:cNvPicPr>
            <a:picLocks noChangeAspect="1"/>
          </p:cNvPicPr>
          <p:nvPr/>
        </p:nvPicPr>
        <p:blipFill>
          <a:blip r:embed="rId7"/>
          <a:stretch>
            <a:fillRect/>
          </a:stretch>
        </p:blipFill>
        <p:spPr>
          <a:xfrm rot="6653993">
            <a:off x="7116667" y="2567262"/>
            <a:ext cx="2493480" cy="1572904"/>
          </a:xfrm>
          <a:prstGeom prst="rect">
            <a:avLst/>
          </a:prstGeom>
        </p:spPr>
      </p:pic>
      <p:sp>
        <p:nvSpPr>
          <p:cNvPr id="6" name="textruta 5"/>
          <p:cNvSpPr txBox="1"/>
          <p:nvPr/>
        </p:nvSpPr>
        <p:spPr>
          <a:xfrm>
            <a:off x="9067339" y="3216851"/>
            <a:ext cx="2304256" cy="646331"/>
          </a:xfrm>
          <a:prstGeom prst="rect">
            <a:avLst/>
          </a:prstGeom>
          <a:noFill/>
        </p:spPr>
        <p:txBody>
          <a:bodyPr wrap="square" rtlCol="0">
            <a:spAutoFit/>
          </a:bodyPr>
          <a:lstStyle/>
          <a:p>
            <a:r>
              <a:rPr lang="sv-SE" dirty="0">
                <a:solidFill>
                  <a:srgbClr val="000000"/>
                </a:solidFill>
                <a:latin typeface="Blackadder ITC" panose="04020505051007020D02" pitchFamily="82" charset="0"/>
              </a:rPr>
              <a:t>Beställt, kommer i eftermiddag/ Anna</a:t>
            </a:r>
          </a:p>
        </p:txBody>
      </p:sp>
      <p:sp>
        <p:nvSpPr>
          <p:cNvPr id="9" name="textruta 8"/>
          <p:cNvSpPr txBox="1"/>
          <p:nvPr/>
        </p:nvSpPr>
        <p:spPr>
          <a:xfrm>
            <a:off x="7644172" y="4268601"/>
            <a:ext cx="1800200" cy="646331"/>
          </a:xfrm>
          <a:prstGeom prst="rect">
            <a:avLst/>
          </a:prstGeom>
          <a:noFill/>
        </p:spPr>
        <p:txBody>
          <a:bodyPr wrap="square" rtlCol="0">
            <a:spAutoFit/>
          </a:bodyPr>
          <a:lstStyle/>
          <a:p>
            <a:r>
              <a:rPr lang="sv-SE" dirty="0" err="1">
                <a:solidFill>
                  <a:srgbClr val="000000"/>
                </a:solidFill>
                <a:latin typeface="Bahnschrift SemiLight Condensed" panose="020B0502040204020203" pitchFamily="34" charset="0"/>
              </a:rPr>
              <a:t>Citalopram</a:t>
            </a:r>
            <a:r>
              <a:rPr lang="sv-SE" dirty="0">
                <a:solidFill>
                  <a:srgbClr val="000000"/>
                </a:solidFill>
                <a:latin typeface="Bahnschrift SemiLight Condensed" panose="020B0502040204020203" pitchFamily="34" charset="0"/>
              </a:rPr>
              <a:t> 10 mg, 1x1</a:t>
            </a:r>
          </a:p>
        </p:txBody>
      </p:sp>
      <p:sp>
        <p:nvSpPr>
          <p:cNvPr id="13" name="textruta 12"/>
          <p:cNvSpPr txBox="1"/>
          <p:nvPr/>
        </p:nvSpPr>
        <p:spPr>
          <a:xfrm>
            <a:off x="7536160" y="5329367"/>
            <a:ext cx="1908212" cy="369332"/>
          </a:xfrm>
          <a:prstGeom prst="rect">
            <a:avLst/>
          </a:prstGeom>
          <a:noFill/>
        </p:spPr>
        <p:txBody>
          <a:bodyPr wrap="square" rtlCol="0">
            <a:spAutoFit/>
          </a:bodyPr>
          <a:lstStyle/>
          <a:p>
            <a:r>
              <a:rPr lang="sv-SE" dirty="0">
                <a:solidFill>
                  <a:srgbClr val="000000"/>
                </a:solidFill>
                <a:latin typeface="Arial"/>
              </a:rPr>
              <a:t>Multivitamin 50 +</a:t>
            </a:r>
          </a:p>
        </p:txBody>
      </p:sp>
      <p:pic>
        <p:nvPicPr>
          <p:cNvPr id="5" name="Lju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72950535"/>
      </p:ext>
    </p:extLst>
  </p:cSld>
  <p:clrMapOvr>
    <a:masterClrMapping/>
  </p:clrMapOvr>
  <mc:AlternateContent xmlns:mc="http://schemas.openxmlformats.org/markup-compatibility/2006">
    <mc:Choice xmlns:p14="http://schemas.microsoft.com/office/powerpoint/2010/main" Requires="p14">
      <p:transition spd="slow" p14:dur="2000" advTm="124736"/>
    </mc:Choice>
    <mc:Fallback>
      <p:transition spd="slow" advTm="124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pPr lvl="1"/>
            <a:r>
              <a:rPr lang="sv-SE" sz="2400" dirty="0">
                <a:solidFill>
                  <a:srgbClr val="000000"/>
                </a:solidFill>
              </a:rPr>
              <a:t>Läkemedelsavstämningar</a:t>
            </a:r>
          </a:p>
          <a:p>
            <a:pPr lvl="1"/>
            <a:r>
              <a:rPr lang="sv-SE" sz="2400" dirty="0">
                <a:solidFill>
                  <a:srgbClr val="000000"/>
                </a:solidFill>
              </a:rPr>
              <a:t>Hämta läkemedel på</a:t>
            </a:r>
          </a:p>
          <a:p>
            <a:pPr marL="457200" lvl="1" indent="0">
              <a:buNone/>
            </a:pPr>
            <a:r>
              <a:rPr lang="sv-SE" sz="2400" dirty="0">
                <a:solidFill>
                  <a:srgbClr val="000000"/>
                </a:solidFill>
              </a:rPr>
              <a:t>	 annan avdelning</a:t>
            </a:r>
          </a:p>
          <a:p>
            <a:pPr lvl="1"/>
            <a:r>
              <a:rPr lang="sv-SE" sz="2400" dirty="0">
                <a:solidFill>
                  <a:srgbClr val="000000"/>
                </a:solidFill>
              </a:rPr>
              <a:t>Dosetter vid hemgång</a:t>
            </a:r>
          </a:p>
          <a:p>
            <a:pPr lvl="1"/>
            <a:r>
              <a:rPr lang="sv-SE" sz="2400" dirty="0">
                <a:solidFill>
                  <a:srgbClr val="000000"/>
                </a:solidFill>
              </a:rPr>
              <a:t>Fylla på läkemedelsvagn</a:t>
            </a:r>
          </a:p>
          <a:p>
            <a:endParaRPr lang="sv-SE" dirty="0"/>
          </a:p>
        </p:txBody>
      </p:sp>
      <p:pic>
        <p:nvPicPr>
          <p:cNvPr id="6" name="Bildobjekt 5"/>
          <p:cNvPicPr>
            <a:picLocks noChangeAspect="1"/>
          </p:cNvPicPr>
          <p:nvPr/>
        </p:nvPicPr>
        <p:blipFill rotWithShape="1">
          <a:blip r:embed="rId6"/>
          <a:srcRect l="11966" t="12153" r="14246"/>
          <a:stretch/>
        </p:blipFill>
        <p:spPr>
          <a:xfrm>
            <a:off x="6754416" y="2074693"/>
            <a:ext cx="3456384" cy="4051470"/>
          </a:xfrm>
          <a:prstGeom prst="rect">
            <a:avLst/>
          </a:prstGeom>
        </p:spPr>
      </p:pic>
      <p:sp>
        <p:nvSpPr>
          <p:cNvPr id="8" name="textruta 7"/>
          <p:cNvSpPr txBox="1"/>
          <p:nvPr/>
        </p:nvSpPr>
        <p:spPr>
          <a:xfrm>
            <a:off x="7150460" y="2924944"/>
            <a:ext cx="2664296" cy="369332"/>
          </a:xfrm>
          <a:prstGeom prst="rect">
            <a:avLst/>
          </a:prstGeom>
          <a:noFill/>
        </p:spPr>
        <p:txBody>
          <a:bodyPr wrap="square" rtlCol="0">
            <a:spAutoFit/>
          </a:bodyPr>
          <a:lstStyle/>
          <a:p>
            <a:r>
              <a:rPr lang="sv-SE" i="1" dirty="0">
                <a:solidFill>
                  <a:srgbClr val="000000"/>
                </a:solidFill>
                <a:latin typeface="Arial"/>
              </a:rPr>
              <a:t>Läkemedelsavstämning</a:t>
            </a:r>
          </a:p>
        </p:txBody>
      </p:sp>
      <p:sp>
        <p:nvSpPr>
          <p:cNvPr id="9" name="textruta 8"/>
          <p:cNvSpPr txBox="1"/>
          <p:nvPr/>
        </p:nvSpPr>
        <p:spPr>
          <a:xfrm>
            <a:off x="7392144" y="5185986"/>
            <a:ext cx="2376264" cy="646331"/>
          </a:xfrm>
          <a:prstGeom prst="rect">
            <a:avLst/>
          </a:prstGeom>
          <a:noFill/>
        </p:spPr>
        <p:txBody>
          <a:bodyPr wrap="square" rtlCol="0">
            <a:spAutoFit/>
          </a:bodyPr>
          <a:lstStyle/>
          <a:p>
            <a:r>
              <a:rPr lang="sv-SE" dirty="0">
                <a:solidFill>
                  <a:srgbClr val="000000"/>
                </a:solidFill>
                <a:latin typeface="Book Antiqua" panose="02040602050305030304" pitchFamily="18" charset="0"/>
              </a:rPr>
              <a:t>Hemgångsdosett för 3 dagar åker </a:t>
            </a:r>
            <a:r>
              <a:rPr lang="sv-SE" dirty="0" err="1">
                <a:solidFill>
                  <a:srgbClr val="000000"/>
                </a:solidFill>
                <a:latin typeface="Book Antiqua" panose="02040602050305030304" pitchFamily="18" charset="0"/>
              </a:rPr>
              <a:t>kl</a:t>
            </a:r>
            <a:r>
              <a:rPr lang="sv-SE" dirty="0">
                <a:solidFill>
                  <a:srgbClr val="000000"/>
                </a:solidFill>
                <a:latin typeface="Book Antiqua" panose="02040602050305030304" pitchFamily="18" charset="0"/>
              </a:rPr>
              <a:t> 13.30</a:t>
            </a:r>
          </a:p>
        </p:txBody>
      </p:sp>
      <p:sp>
        <p:nvSpPr>
          <p:cNvPr id="10" name="textruta 9"/>
          <p:cNvSpPr txBox="1"/>
          <p:nvPr/>
        </p:nvSpPr>
        <p:spPr>
          <a:xfrm>
            <a:off x="4295800" y="5185986"/>
            <a:ext cx="2592288" cy="646331"/>
          </a:xfrm>
          <a:prstGeom prst="rect">
            <a:avLst/>
          </a:prstGeom>
          <a:noFill/>
        </p:spPr>
        <p:txBody>
          <a:bodyPr wrap="square" rtlCol="0">
            <a:spAutoFit/>
          </a:bodyPr>
          <a:lstStyle/>
          <a:p>
            <a:r>
              <a:rPr lang="sv-SE" dirty="0">
                <a:solidFill>
                  <a:srgbClr val="FF0000"/>
                </a:solidFill>
                <a:latin typeface="Arial"/>
              </a:rPr>
              <a:t>Gäller för medicin-och geriatrikkliniken</a:t>
            </a:r>
          </a:p>
        </p:txBody>
      </p:sp>
      <p:pic>
        <p:nvPicPr>
          <p:cNvPr id="5" name="Lju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05931493"/>
      </p:ext>
    </p:extLst>
  </p:cSld>
  <p:clrMapOvr>
    <a:masterClrMapping/>
  </p:clrMapOvr>
  <mc:AlternateContent xmlns:mc="http://schemas.openxmlformats.org/markup-compatibility/2006">
    <mc:Choice xmlns:p14="http://schemas.microsoft.com/office/powerpoint/2010/main" Requires="p14">
      <p:transition spd="slow" p14:dur="2000" advTm="58639"/>
    </mc:Choice>
    <mc:Fallback>
      <p:transition spd="slow" advTm="58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6" name="Platshållare för innehåll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5400000">
            <a:off x="3832226" y="2166739"/>
            <a:ext cx="4525963" cy="3394472"/>
          </a:xfrm>
        </p:spPr>
      </p:pic>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3688093"/>
      </p:ext>
    </p:extLst>
  </p:cSld>
  <p:clrMapOvr>
    <a:masterClrMapping/>
  </p:clrMapOvr>
  <mc:AlternateContent xmlns:mc="http://schemas.openxmlformats.org/markup-compatibility/2006">
    <mc:Choice xmlns:p14="http://schemas.microsoft.com/office/powerpoint/2010/main" Requires="p14">
      <p:transition spd="slow" p14:dur="2000" advTm="71986"/>
    </mc:Choice>
    <mc:Fallback>
      <p:transition spd="slow" advTm="71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sp>
        <p:nvSpPr>
          <p:cNvPr id="3" name="Platshållare för innehåll 2"/>
          <p:cNvSpPr>
            <a:spLocks noGrp="1"/>
          </p:cNvSpPr>
          <p:nvPr>
            <p:ph sz="half" idx="1"/>
          </p:nvPr>
        </p:nvSpPr>
        <p:spPr/>
        <p:txBody>
          <a:bodyPr/>
          <a:lstStyle/>
          <a:p>
            <a:pPr marL="0" indent="0">
              <a:buNone/>
            </a:pPr>
            <a:r>
              <a:rPr lang="sv-SE" dirty="0" smtClean="0"/>
              <a:t>Vätskevagnar</a:t>
            </a:r>
            <a:endParaRPr lang="sv-SE" dirty="0"/>
          </a:p>
        </p:txBody>
      </p:sp>
      <p:pic>
        <p:nvPicPr>
          <p:cNvPr id="5" name="Bildobjekt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929" y="1103086"/>
            <a:ext cx="3946071" cy="5261428"/>
          </a:xfrm>
          <a:prstGeom prst="rect">
            <a:avLst/>
          </a:prstGeom>
        </p:spPr>
      </p:pic>
      <p:pic>
        <p:nvPicPr>
          <p:cNvPr id="6" name="Lju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3896160"/>
      </p:ext>
    </p:extLst>
  </p:cSld>
  <p:clrMapOvr>
    <a:masterClrMapping/>
  </p:clrMapOvr>
  <mc:AlternateContent xmlns:mc="http://schemas.openxmlformats.org/markup-compatibility/2006">
    <mc:Choice xmlns:p14="http://schemas.microsoft.com/office/powerpoint/2010/main" Requires="p14">
      <p:transition spd="slow" p14:dur="2000" advTm="62879"/>
    </mc:Choice>
    <mc:Fallback>
      <p:transition spd="slow" advTm="62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90286" y="960828"/>
            <a:ext cx="10972800" cy="1143000"/>
          </a:xfrm>
        </p:spPr>
        <p:txBody>
          <a:bodyPr/>
          <a:lstStyle/>
          <a:p>
            <a:r>
              <a:rPr lang="sv-SE" dirty="0" smtClean="0"/>
              <a:t>Akutförråd</a:t>
            </a:r>
            <a:endParaRPr lang="sv-SE" dirty="0"/>
          </a:p>
        </p:txBody>
      </p:sp>
      <p:pic>
        <p:nvPicPr>
          <p:cNvPr id="4" name="Platshållare för innehåll 3"/>
          <p:cNvPicPr>
            <a:picLocks noGrp="1" noChangeAspect="1"/>
          </p:cNvPicPr>
          <p:nvPr>
            <p:ph idx="1"/>
          </p:nvPr>
        </p:nvPicPr>
        <p:blipFill rotWithShape="1">
          <a:blip r:embed="rId5"/>
          <a:srcRect t="16467" b="22104"/>
          <a:stretch/>
        </p:blipFill>
        <p:spPr>
          <a:xfrm>
            <a:off x="2656506" y="910964"/>
            <a:ext cx="6912768" cy="1150065"/>
          </a:xfrm>
          <a:prstGeom prst="rect">
            <a:avLst/>
          </a:prstGeom>
        </p:spPr>
      </p:pic>
      <p:sp>
        <p:nvSpPr>
          <p:cNvPr id="6" name="Ellips 5"/>
          <p:cNvSpPr/>
          <p:nvPr/>
        </p:nvSpPr>
        <p:spPr>
          <a:xfrm>
            <a:off x="3106449" y="1761672"/>
            <a:ext cx="720080" cy="392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latin typeface="Arial"/>
            </a:endParaRPr>
          </a:p>
        </p:txBody>
      </p:sp>
      <p:pic>
        <p:nvPicPr>
          <p:cNvPr id="3" name="Bildobjekt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9806" y="2267858"/>
            <a:ext cx="5933966" cy="4450475"/>
          </a:xfrm>
          <a:prstGeom prst="rect">
            <a:avLst/>
          </a:prstGeom>
        </p:spPr>
      </p:pic>
      <p:pic>
        <p:nvPicPr>
          <p:cNvPr id="7" name="Lju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6884220"/>
      </p:ext>
    </p:extLst>
  </p:cSld>
  <p:clrMapOvr>
    <a:masterClrMapping/>
  </p:clrMapOvr>
  <mc:AlternateContent xmlns:mc="http://schemas.openxmlformats.org/markup-compatibility/2006">
    <mc:Choice xmlns:p14="http://schemas.microsoft.com/office/powerpoint/2010/main" Requires="p14">
      <p:transition spd="slow" p14:dur="2000" advTm="72856"/>
    </mc:Choice>
    <mc:Fallback>
      <p:transition spd="slow" advTm="72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pic>
        <p:nvPicPr>
          <p:cNvPr id="7" name="Platshållare för innehåll 6"/>
          <p:cNvPicPr>
            <a:picLocks noGrp="1" noChangeAspect="1"/>
          </p:cNvPicPr>
          <p:nvPr>
            <p:ph sz="half" idx="1"/>
          </p:nvPr>
        </p:nvPicPr>
        <p:blipFill>
          <a:blip r:embed="rId5"/>
          <a:stretch>
            <a:fillRect/>
          </a:stretch>
        </p:blipFill>
        <p:spPr>
          <a:xfrm>
            <a:off x="2804910" y="926238"/>
            <a:ext cx="5761645" cy="1631417"/>
          </a:xfrm>
          <a:prstGeom prst="rect">
            <a:avLst/>
          </a:prstGeom>
          <a:ln>
            <a:noFill/>
          </a:ln>
        </p:spPr>
      </p:pic>
      <p:pic>
        <p:nvPicPr>
          <p:cNvPr id="1026" name="Picture 2" descr="C:\Users\adaan1\AppData\Local\Microsoft\Windows\Temporary Internet Files\Content.Outlook\O453EA2L\WP_20170613_16_36_42_Pr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03609" y="2748470"/>
            <a:ext cx="5948217" cy="3245515"/>
          </a:xfrm>
          <a:prstGeom prst="rect">
            <a:avLst/>
          </a:prstGeom>
          <a:noFill/>
          <a:extLst>
            <a:ext uri="{909E8E84-426E-40DD-AFC4-6F175D3DCCD1}">
              <a14:hiddenFill xmlns:a14="http://schemas.microsoft.com/office/drawing/2010/main">
                <a:solidFill>
                  <a:srgbClr val="FFFFFF"/>
                </a:solidFill>
              </a14:hiddenFill>
            </a:ext>
          </a:extLst>
        </p:spPr>
      </p:pic>
      <p:sp>
        <p:nvSpPr>
          <p:cNvPr id="8" name="Ellips 7"/>
          <p:cNvSpPr/>
          <p:nvPr/>
        </p:nvSpPr>
        <p:spPr>
          <a:xfrm>
            <a:off x="2567608" y="1643253"/>
            <a:ext cx="3528392"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latin typeface="Arial"/>
            </a:endParaRPr>
          </a:p>
        </p:txBody>
      </p:sp>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2782150"/>
      </p:ext>
    </p:extLst>
  </p:cSld>
  <p:clrMapOvr>
    <a:masterClrMapping/>
  </p:clrMapOvr>
  <mc:AlternateContent xmlns:mc="http://schemas.openxmlformats.org/markup-compatibility/2006">
    <mc:Choice xmlns:p14="http://schemas.microsoft.com/office/powerpoint/2010/main" Requires="p14">
      <p:transition spd="slow" p14:dur="2000" advTm="54256"/>
    </mc:Choice>
    <mc:Fallback>
      <p:transition spd="slow" advTm="5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half" idx="1"/>
          </p:nvPr>
        </p:nvSpPr>
        <p:spPr>
          <a:xfrm>
            <a:off x="6633029" y="1875973"/>
            <a:ext cx="5384800" cy="4525963"/>
          </a:xfrm>
        </p:spPr>
        <p:txBody>
          <a:bodyPr/>
          <a:lstStyle/>
          <a:p>
            <a:pPr marL="0" indent="0">
              <a:buNone/>
            </a:pPr>
            <a:r>
              <a:rPr lang="sv-SE" dirty="0" smtClean="0"/>
              <a:t>Narkotiska läkemedel på kirurg- urolog samt ortopedkliniken</a:t>
            </a:r>
          </a:p>
          <a:p>
            <a:pPr marL="0" indent="0">
              <a:buNone/>
            </a:pPr>
            <a:endParaRPr lang="sv-SE" dirty="0"/>
          </a:p>
        </p:txBody>
      </p:sp>
      <p:pic>
        <p:nvPicPr>
          <p:cNvPr id="5" name="Platshållare för innehåll 4"/>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rot="5400000">
            <a:off x="877192" y="1623573"/>
            <a:ext cx="5755029" cy="4316271"/>
          </a:xfrm>
        </p:spPr>
      </p:pic>
      <p:pic>
        <p:nvPicPr>
          <p:cNvPr id="6" name="Bildobjekt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3029" y="2858796"/>
            <a:ext cx="4074366" cy="3055774"/>
          </a:xfrm>
          <a:prstGeom prst="rect">
            <a:avLst/>
          </a:prstGeom>
        </p:spPr>
      </p:pic>
      <p:pic>
        <p:nvPicPr>
          <p:cNvPr id="7" name="Lju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68766514"/>
      </p:ext>
    </p:extLst>
  </p:cSld>
  <p:clrMapOvr>
    <a:masterClrMapping/>
  </p:clrMapOvr>
  <mc:AlternateContent xmlns:mc="http://schemas.openxmlformats.org/markup-compatibility/2006">
    <mc:Choice xmlns:p14="http://schemas.microsoft.com/office/powerpoint/2010/main" Requires="p14">
      <p:transition spd="slow" p14:dur="2000" advTm="19768"/>
    </mc:Choice>
    <mc:Fallback>
      <p:transition spd="slow" advTm="19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2|12.1|8.4|17.2|34.6"/>
</p:tagLst>
</file>

<file path=ppt/tags/tag2.xml><?xml version="1.0" encoding="utf-8"?>
<p:tagLst xmlns:a="http://schemas.openxmlformats.org/drawingml/2006/main" xmlns:r="http://schemas.openxmlformats.org/officeDocument/2006/relationships" xmlns:p="http://schemas.openxmlformats.org/presentationml/2006/main">
  <p:tag name="TIMING" val="|21.8"/>
</p:tagLst>
</file>

<file path=ppt/theme/theme1.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Region Jönköpings län">
  <a:themeElements>
    <a:clrScheme name="Landstinget Röd">
      <a:dk1>
        <a:srgbClr val="000000"/>
      </a:dk1>
      <a:lt1>
        <a:srgbClr val="FFFFFF"/>
      </a:lt1>
      <a:dk2>
        <a:srgbClr val="000000"/>
      </a:dk2>
      <a:lt2>
        <a:srgbClr val="FFFFFF"/>
      </a:lt2>
      <a:accent1>
        <a:srgbClr val="B1001E"/>
      </a:accent1>
      <a:accent2>
        <a:srgbClr val="DC1A12"/>
      </a:accent2>
      <a:accent3>
        <a:srgbClr val="F36E6F"/>
      </a:accent3>
      <a:accent4>
        <a:srgbClr val="FBC7B5"/>
      </a:accent4>
      <a:accent5>
        <a:srgbClr val="DC1A12"/>
      </a:accent5>
      <a:accent6>
        <a:srgbClr val="8D0017"/>
      </a:accent6>
      <a:hlink>
        <a:srgbClr val="000000"/>
      </a:hlink>
      <a:folHlink>
        <a:srgbClr val="000000"/>
      </a:folHlink>
    </a:clrScheme>
    <a:fontScheme name="Landstinget Jönköping">
      <a:majorFont>
        <a:latin typeface="Arial"/>
        <a:ea typeface="Bryant Light"/>
        <a:cs typeface="Bryant Light"/>
      </a:majorFont>
      <a:minorFont>
        <a:latin typeface="Arial"/>
        <a:ea typeface="Bryant Regular"/>
        <a:cs typeface="Bryant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1057</Words>
  <Application>Microsoft Office PowerPoint</Application>
  <PresentationFormat>Bredbild</PresentationFormat>
  <Paragraphs>72</Paragraphs>
  <Slides>11</Slides>
  <Notes>11</Notes>
  <HiddenSlides>0</HiddenSlides>
  <MMClips>11</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11</vt:i4>
      </vt:variant>
    </vt:vector>
  </HeadingPairs>
  <TitlesOfParts>
    <vt:vector size="20" baseType="lpstr">
      <vt:lpstr>Arial</vt:lpstr>
      <vt:lpstr>Bahnschrift SemiLight Condensed</vt:lpstr>
      <vt:lpstr>Blackadder ITC</vt:lpstr>
      <vt:lpstr>Book Antiqua</vt:lpstr>
      <vt:lpstr>Bryant Light</vt:lpstr>
      <vt:lpstr>Bryant Regular</vt:lpstr>
      <vt:lpstr>Calibri</vt:lpstr>
      <vt:lpstr>1_Office-tema</vt:lpstr>
      <vt:lpstr>3_Region Jönköpings län</vt:lpstr>
      <vt:lpstr>Praktisk information gällande läkemedel  Höglandssjukhuset</vt:lpstr>
      <vt:lpstr> </vt:lpstr>
      <vt:lpstr>PowerPoint-presentation</vt:lpstr>
      <vt:lpstr>PowerPoint-presentation</vt:lpstr>
      <vt:lpstr>PowerPoint-presentation</vt:lpstr>
      <vt:lpstr>PowerPoint-presentation</vt:lpstr>
      <vt:lpstr>Akutförråd</vt:lpstr>
      <vt:lpstr>PowerPoint-presentation</vt:lpstr>
      <vt:lpstr>PowerPoint-presentation</vt:lpstr>
      <vt:lpstr>Lådor för återlämning</vt:lpstr>
      <vt:lpstr>PowerPoint-presentation</vt:lpstr>
    </vt:vector>
  </TitlesOfParts>
  <Company>Region Jönköpings län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Praktisk information gällande läkemedel  Höglandssjukhuset</dc:title>
  <dc:creator>Adamsson Anna</dc:creator>
  <cp:lastModifiedBy>Sköld Anna-Carin</cp:lastModifiedBy>
  <cp:revision>10</cp:revision>
  <dcterms:created xsi:type="dcterms:W3CDTF">2021-05-11T11:43:09Z</dcterms:created>
  <dcterms:modified xsi:type="dcterms:W3CDTF">2021-05-21T15:26:47Z</dcterms:modified>
</cp:coreProperties>
</file>