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7"/>
  </p:notesMasterIdLst>
  <p:sldIdLst>
    <p:sldId id="257" r:id="rId3"/>
    <p:sldId id="258" r:id="rId4"/>
    <p:sldId id="260" r:id="rId5"/>
    <p:sldId id="261" r:id="rId6"/>
    <p:sldId id="262" r:id="rId7"/>
    <p:sldId id="270" r:id="rId8"/>
    <p:sldId id="274" r:id="rId9"/>
    <p:sldId id="273" r:id="rId10"/>
    <p:sldId id="271" r:id="rId11"/>
    <p:sldId id="272" r:id="rId12"/>
    <p:sldId id="268" r:id="rId13"/>
    <p:sldId id="269" r:id="rId14"/>
    <p:sldId id="266" r:id="rId15"/>
    <p:sldId id="267" r:id="rId16"/>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7209" autoAdjust="0"/>
  </p:normalViewPr>
  <p:slideViewPr>
    <p:cSldViewPr snapToGrid="0">
      <p:cViewPr varScale="1">
        <p:scale>
          <a:sx n="42" d="100"/>
          <a:sy n="42" d="100"/>
        </p:scale>
        <p:origin x="106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6C66490-9783-42DA-A752-7D10D8C5294E}" type="datetimeFigureOut">
              <a:rPr lang="sv-SE" smtClean="0"/>
              <a:t>2021-05-31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52B398D-EFC8-4D0E-A336-ADED22249684}" type="slidenum">
              <a:rPr lang="sv-SE" smtClean="0"/>
              <a:t>‹#›</a:t>
            </a:fld>
            <a:endParaRPr lang="sv-SE"/>
          </a:p>
        </p:txBody>
      </p:sp>
    </p:spTree>
    <p:extLst>
      <p:ext uri="{BB962C8B-B14F-4D97-AF65-F5344CB8AC3E}">
        <p14:creationId xmlns:p14="http://schemas.microsoft.com/office/powerpoint/2010/main" val="233261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Denna information gäller för Länssjukhuset Ryhov.</a:t>
            </a:r>
          </a:p>
          <a:p>
            <a:r>
              <a:rPr lang="sv-SE" baseline="0" dirty="0" smtClean="0"/>
              <a:t>I den här presentationen kommer du att få mer detaljerad information kring hur läkemedel ska hanteras på vårt sjukhus.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1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 du klickar på produkten</a:t>
            </a:r>
            <a:r>
              <a:rPr lang="sv-SE" baseline="0" dirty="0" smtClean="0"/>
              <a:t> i SVEPA kommer du till den här sidan. I rullisten vid ”utlämnad till” hittar du alla avdelningar. Klicka på din enhet och skriv även i dagens datum. Klicka på spara-knappen. Nu kan ni i SVEPA se vilken avdelning som har läkemedlet och vilken dag som det hämtades från GLF. </a:t>
            </a:r>
          </a:p>
          <a:p>
            <a:r>
              <a:rPr lang="sv-SE" baseline="0" dirty="0" smtClean="0"/>
              <a:t>Om det är lite tabletter/kapslar kvar och ni vet att ni kommer att göra åt alla. Radera läkemedlet istället i SVEPA genom att trycka på Radera-knappen och svara ja på frågan som kommer upp. </a:t>
            </a:r>
            <a:endParaRPr lang="sv-SE" dirty="0"/>
          </a:p>
        </p:txBody>
      </p:sp>
      <p:sp>
        <p:nvSpPr>
          <p:cNvPr id="4" name="Platshållare för bildnummer 3"/>
          <p:cNvSpPr>
            <a:spLocks noGrp="1"/>
          </p:cNvSpPr>
          <p:nvPr>
            <p:ph type="sldNum" sz="quarter" idx="10"/>
          </p:nvPr>
        </p:nvSpPr>
        <p:spPr/>
        <p:txBody>
          <a:bodyPr/>
          <a:lstStyle/>
          <a:p>
            <a:fld id="{452B398D-EFC8-4D0E-A336-ADED22249684}" type="slidenum">
              <a:rPr lang="sv-SE" smtClean="0"/>
              <a:t>10</a:t>
            </a:fld>
            <a:endParaRPr lang="sv-SE"/>
          </a:p>
        </p:txBody>
      </p:sp>
    </p:spTree>
    <p:extLst>
      <p:ext uri="{BB962C8B-B14F-4D97-AF65-F5344CB8AC3E}">
        <p14:creationId xmlns:p14="http://schemas.microsoft.com/office/powerpoint/2010/main" val="397710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Söker du efter </a:t>
            </a:r>
            <a:r>
              <a:rPr lang="sv-SE" dirty="0" err="1" smtClean="0"/>
              <a:t>Vancomycin</a:t>
            </a:r>
            <a:r>
              <a:rPr lang="sv-SE" baseline="0" dirty="0" smtClean="0"/>
              <a:t> 1 g så ser du att det finns i </a:t>
            </a:r>
            <a:r>
              <a:rPr lang="sv-SE" baseline="0" dirty="0" err="1" smtClean="0"/>
              <a:t>AKUTförrådet</a:t>
            </a:r>
            <a:r>
              <a:rPr lang="sv-SE" baseline="0" dirty="0" smtClean="0"/>
              <a:t> nära IVA plan 3. Medan söker du efter </a:t>
            </a:r>
            <a:r>
              <a:rPr lang="sv-SE" baseline="0" dirty="0" err="1" smtClean="0"/>
              <a:t>Adport</a:t>
            </a:r>
            <a:r>
              <a:rPr lang="sv-SE" baseline="0" dirty="0" smtClean="0"/>
              <a:t> 1 mg så ser du att det tillhör </a:t>
            </a:r>
            <a:r>
              <a:rPr lang="sv-SE" baseline="0" dirty="0" err="1" smtClean="0"/>
              <a:t>BASförrådet</a:t>
            </a:r>
            <a:r>
              <a:rPr lang="sv-SE" baseline="0" dirty="0" smtClean="0"/>
              <a:t> och finns både nära </a:t>
            </a:r>
            <a:r>
              <a:rPr lang="sv-SE" baseline="0" dirty="0" err="1" smtClean="0"/>
              <a:t>Iva</a:t>
            </a:r>
            <a:r>
              <a:rPr lang="sv-SE" baseline="0" dirty="0" smtClean="0"/>
              <a:t> plan 3 och i hus D2 plan3. </a:t>
            </a:r>
            <a:endParaRPr lang="sv-SE" dirty="0" smtClean="0"/>
          </a:p>
          <a:p>
            <a:endParaRPr lang="sv-SE" dirty="0" smtClean="0"/>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762CC-AA2E-48BC-806B-EB3237609B0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06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 att förenkla lagerhållning</a:t>
            </a:r>
            <a:r>
              <a:rPr lang="sv-SE" baseline="0" dirty="0" smtClean="0"/>
              <a:t>en av ögondroppar kan sjuksköterska under vårdtiden byta ögondroppar enligt ’’utbytbarhetslista ögondroppar’’.</a:t>
            </a:r>
          </a:p>
          <a:p>
            <a:endParaRPr lang="sv-SE" baseline="0" dirty="0" smtClean="0"/>
          </a:p>
          <a:p>
            <a:r>
              <a:rPr lang="sv-SE" baseline="0" dirty="0" smtClean="0"/>
              <a:t>Olika koncentrationer förekommer men byte går bra under kort sjukhusvistelse </a:t>
            </a:r>
            <a:r>
              <a:rPr lang="sv-SE" baseline="0" dirty="0" err="1" smtClean="0"/>
              <a:t>enl</a:t>
            </a:r>
            <a:r>
              <a:rPr lang="sv-SE" baseline="0" dirty="0" smtClean="0"/>
              <a:t> ögonläkare.</a:t>
            </a:r>
          </a:p>
          <a:p>
            <a:endParaRPr lang="sv-SE" baseline="0" dirty="0" smtClean="0"/>
          </a:p>
          <a:p>
            <a:r>
              <a:rPr lang="sv-SE" baseline="0" dirty="0" smtClean="0"/>
              <a:t>Om tex patienten står på </a:t>
            </a:r>
            <a:r>
              <a:rPr lang="sv-SE" baseline="0" dirty="0" err="1" smtClean="0"/>
              <a:t>Taflotan</a:t>
            </a:r>
            <a:r>
              <a:rPr lang="sv-SE" baseline="0" dirty="0" smtClean="0"/>
              <a:t> och inte har sina egna ögondroppar med sig då kan sjuksköterska under vårdtiden administrera Monoprost engångspipett </a:t>
            </a:r>
            <a:r>
              <a:rPr lang="sv-SE" baseline="0" dirty="0" err="1" smtClean="0"/>
              <a:t>enl</a:t>
            </a:r>
            <a:r>
              <a:rPr lang="sv-SE" baseline="0" dirty="0" smtClean="0"/>
              <a:t> </a:t>
            </a:r>
            <a:r>
              <a:rPr lang="sv-SE" baseline="0" dirty="0" smtClean="0"/>
              <a:t>utbytbarhetslista ögondroppar.</a:t>
            </a:r>
            <a:endParaRPr lang="sv-SE" baseline="0" dirty="0" smtClean="0"/>
          </a:p>
          <a:p>
            <a:endParaRPr lang="sv-SE" baseline="0" dirty="0" smtClean="0"/>
          </a:p>
          <a:p>
            <a:r>
              <a:rPr lang="sv-SE" baseline="0" dirty="0" smtClean="0"/>
              <a:t>Tveka inte att fråga oss om ni är osäkra! </a:t>
            </a:r>
            <a:r>
              <a:rPr lang="sv-SE" sz="1200" kern="1200" dirty="0" smtClean="0">
                <a:solidFill>
                  <a:schemeClr val="tx1"/>
                </a:solidFill>
                <a:effectLst/>
                <a:latin typeface="+mn-lt"/>
                <a:ea typeface="+mn-ea"/>
                <a:cs typeface="+mn-cs"/>
              </a:rPr>
              <a:t>Om en patient är utan ögondroppar,</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ökar ögontrycket snabbt, vilket innebär risk för försämring av sjukdomen och blindhet.</a:t>
            </a:r>
            <a:r>
              <a:rPr lang="sv-SE"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baseline="0" dirty="0" smtClean="0"/>
          </a:p>
        </p:txBody>
      </p:sp>
      <p:sp>
        <p:nvSpPr>
          <p:cNvPr id="4" name="Platshållare för bildnummer 3"/>
          <p:cNvSpPr>
            <a:spLocks noGrp="1"/>
          </p:cNvSpPr>
          <p:nvPr>
            <p:ph type="sldNum" sz="quarter" idx="10"/>
          </p:nvPr>
        </p:nvSpPr>
        <p:spPr/>
        <p:txBody>
          <a:bodyPr/>
          <a:lstStyle/>
          <a:p>
            <a:fld id="{452B398D-EFC8-4D0E-A336-ADED22249684}" type="slidenum">
              <a:rPr lang="sv-SE" smtClean="0"/>
              <a:t>12</a:t>
            </a:fld>
            <a:endParaRPr lang="sv-SE"/>
          </a:p>
        </p:txBody>
      </p:sp>
    </p:spTree>
    <p:extLst>
      <p:ext uri="{BB962C8B-B14F-4D97-AF65-F5344CB8AC3E}">
        <p14:creationId xmlns:p14="http://schemas.microsoft.com/office/powerpoint/2010/main" val="411520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Om patienten går vidare till en annan enhet inom sjukhuset</a:t>
            </a:r>
            <a:r>
              <a:rPr lang="sv-SE" baseline="0" dirty="0" smtClean="0"/>
              <a:t> så ska patientens läkemedel som ligger i patientlådan skickas med till nästa enhet. Detta för att minska läkemedelshanteringen på nästa enhet. </a:t>
            </a:r>
          </a:p>
          <a:p>
            <a:endParaRPr lang="sv-SE" baseline="0" dirty="0" smtClean="0"/>
          </a:p>
          <a:p>
            <a:r>
              <a:rPr lang="sv-SE" dirty="0" smtClean="0"/>
              <a:t>Går patienten däremot hem </a:t>
            </a:r>
            <a:r>
              <a:rPr lang="sv-SE" baseline="0" dirty="0" smtClean="0"/>
              <a:t>och </a:t>
            </a:r>
            <a:r>
              <a:rPr lang="sv-SE" baseline="0" dirty="0" smtClean="0"/>
              <a:t>det finns läkemedel kvar i patientlådan kan de läkemedel som inte finns i enhetens egna läkemedelsrum lämnas i låda som är märkt </a:t>
            </a:r>
            <a:r>
              <a:rPr lang="sv-SE" baseline="0" dirty="0" smtClean="0"/>
              <a:t>”till gemensamt läkemedelsrum eller förråd”. Sjukhusapoteket </a:t>
            </a:r>
            <a:r>
              <a:rPr lang="sv-SE" baseline="0" dirty="0" smtClean="0"/>
              <a:t>tar hand om läkemedlen i lådan och tar med </a:t>
            </a:r>
            <a:r>
              <a:rPr lang="sv-SE" baseline="0" dirty="0" smtClean="0"/>
              <a:t>dem till </a:t>
            </a:r>
            <a:r>
              <a:rPr lang="sv-SE" baseline="0" dirty="0" smtClean="0"/>
              <a:t>en enhet som har läkemedlet i sitt bassortiment eller till det gemensamma läkemedelsförrådet.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95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t>
            </a:r>
            <a:r>
              <a:rPr lang="sv-SE" baseline="0" dirty="0" smtClean="0"/>
              <a:t>i har kommit fram till slutet av denna presentation och vill tacka för uppmärksamheten.</a:t>
            </a:r>
          </a:p>
          <a:p>
            <a:r>
              <a:rPr lang="sv-SE" baseline="0" dirty="0" smtClean="0"/>
              <a:t>Vi ser fram emot att jobba </a:t>
            </a:r>
            <a:r>
              <a:rPr lang="sv-SE" baseline="0" dirty="0" smtClean="0"/>
              <a:t>med </a:t>
            </a:r>
            <a:r>
              <a:rPr lang="sv-SE" baseline="0" dirty="0" smtClean="0"/>
              <a:t>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5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På Ryhov är vi ca 25 personer som jobbar inom område Läkemedelsförsörjning. Enheten består av tillverkning av cytostatika och sterila beredningar, läkemedelsdistribution till sjukhusets enheter och klinisk farmaci. </a:t>
            </a:r>
          </a:p>
          <a:p>
            <a:r>
              <a:rPr lang="sv-SE" baseline="0" dirty="0" smtClean="0"/>
              <a:t>Vi finns på plats på sjukhuset helgfri måndag till fredag </a:t>
            </a:r>
            <a:r>
              <a:rPr lang="sv-SE" baseline="0" dirty="0" err="1" smtClean="0"/>
              <a:t>kl</a:t>
            </a:r>
            <a:r>
              <a:rPr lang="sv-SE" baseline="0" dirty="0" smtClean="0"/>
              <a:t> 8-16. På helgdagar finns en farmaceut i tjänst under några timmar varje dag som utgår </a:t>
            </a:r>
            <a:r>
              <a:rPr lang="sv-SE" baseline="0" dirty="0" smtClean="0"/>
              <a:t>från </a:t>
            </a:r>
            <a:r>
              <a:rPr lang="sv-SE" baseline="0" dirty="0" smtClean="0"/>
              <a:t>IVA. </a:t>
            </a:r>
          </a:p>
          <a:p>
            <a:endParaRPr lang="sv-SE" baseline="0" dirty="0" smtClean="0"/>
          </a:p>
          <a:p>
            <a:r>
              <a:rPr lang="sv-SE" baseline="0" dirty="0" smtClean="0"/>
              <a:t>Vi finns med och arbetar på många kliniker inom sjukhuset. Fråga oss gärna när du ser oss eller ring om du har frågor. </a:t>
            </a:r>
          </a:p>
          <a:p>
            <a:endParaRPr lang="sv-SE" baseline="0" dirty="0" smtClean="0"/>
          </a:p>
          <a:p>
            <a:r>
              <a:rPr lang="sv-SE" baseline="0" dirty="0" smtClean="0"/>
              <a:t>Vi hjälper dessutom gärna till med </a:t>
            </a:r>
          </a:p>
          <a:p>
            <a:pPr marL="171450" indent="-171450">
              <a:buFont typeface="Arial" panose="020B0604020202020204" pitchFamily="34" charset="0"/>
              <a:buChar char="•"/>
            </a:pPr>
            <a:endParaRPr lang="sv-SE" baseline="0" dirty="0" smtClean="0"/>
          </a:p>
          <a:p>
            <a:pPr marL="171450" indent="-171450">
              <a:buFont typeface="Arial" panose="020B0604020202020204" pitchFamily="34" charset="0"/>
              <a:buChar char="•"/>
            </a:pPr>
            <a:r>
              <a:rPr lang="sv-SE" baseline="0" dirty="0" smtClean="0"/>
              <a:t>allmänna frågor om läkemedel,</a:t>
            </a:r>
          </a:p>
          <a:p>
            <a:pPr marL="171450" indent="-171450">
              <a:buFont typeface="Arial" panose="020B0604020202020204" pitchFamily="34" charset="0"/>
              <a:buChar char="•"/>
            </a:pPr>
            <a:r>
              <a:rPr lang="sv-SE" baseline="0" dirty="0" smtClean="0"/>
              <a:t>Cosmics </a:t>
            </a:r>
            <a:r>
              <a:rPr lang="sv-SE" baseline="0" dirty="0" smtClean="0"/>
              <a:t>läkemedelsmodul och Pascal </a:t>
            </a:r>
          </a:p>
          <a:p>
            <a:pPr marL="171450" indent="-171450">
              <a:buFont typeface="Arial" panose="020B0604020202020204" pitchFamily="34" charset="0"/>
              <a:buChar char="•"/>
            </a:pPr>
            <a:r>
              <a:rPr lang="sv-SE" baseline="0" dirty="0" smtClean="0"/>
              <a:t>samt frågor relaterade till läkemedelshantering.</a:t>
            </a:r>
          </a:p>
          <a:p>
            <a:pPr marL="171450" indent="-171450">
              <a:buFont typeface="Arial" panose="020B0604020202020204" pitchFamily="34" charset="0"/>
              <a:buChar char="•"/>
            </a:pPr>
            <a:endParaRPr lang="sv-SE" baseline="0" dirty="0" smtClean="0"/>
          </a:p>
          <a:p>
            <a:pPr marL="171450" indent="-171450">
              <a:buFont typeface="Arial" panose="020B0604020202020204" pitchFamily="34" charset="0"/>
              <a:buChar char="•"/>
            </a:pPr>
            <a:r>
              <a:rPr lang="sv-SE" baseline="0" dirty="0" smtClean="0"/>
              <a:t>Tveka inte på att höra av dig!</a:t>
            </a:r>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8A77D-4AEF-4ECA-A4A3-F3793459DAF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94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inom klinisk farmaci hjälper till med läkemedelsavstämning på en del</a:t>
            </a:r>
            <a:r>
              <a:rPr lang="sv-SE" baseline="0" dirty="0" smtClean="0"/>
              <a:t> enheter framför allt på AVA. Har ni behov av en avstämning eller en enkel läkemedelsgenomgång får ni gärna höra av er. </a:t>
            </a:r>
          </a:p>
          <a:p>
            <a:r>
              <a:rPr lang="sv-SE" baseline="0" dirty="0" smtClean="0"/>
              <a:t>I den mån vi hinner hjälper vi också gärna till med att hämta läkemedel från annan enhet eller från det gemensamma läkemedelsförrådet. Ring 21969 innan </a:t>
            </a:r>
            <a:r>
              <a:rPr lang="sv-SE" baseline="0" dirty="0" err="1" smtClean="0"/>
              <a:t>kl</a:t>
            </a:r>
            <a:r>
              <a:rPr lang="sv-SE" baseline="0" dirty="0" smtClean="0"/>
              <a:t> 11 så kommer vi förbi med läkemedlet under eftermiddagen. Är det bråttom att hämta läkemedlet </a:t>
            </a:r>
            <a:r>
              <a:rPr lang="sv-SE" baseline="0" dirty="0" smtClean="0"/>
              <a:t>så </a:t>
            </a:r>
            <a:r>
              <a:rPr lang="sv-SE" baseline="0" dirty="0" smtClean="0"/>
              <a:t>göra </a:t>
            </a:r>
            <a:r>
              <a:rPr lang="sv-SE" baseline="0" dirty="0" smtClean="0"/>
              <a:t>ni det </a:t>
            </a:r>
            <a:r>
              <a:rPr lang="sv-SE" baseline="0" dirty="0" smtClean="0"/>
              <a:t>själva. </a:t>
            </a:r>
            <a:endParaRPr lang="sv-SE" dirty="0" smtClean="0"/>
          </a:p>
          <a:p>
            <a:r>
              <a:rPr lang="sv-SE" dirty="0" smtClean="0"/>
              <a:t>Förutom</a:t>
            </a:r>
            <a:r>
              <a:rPr lang="sv-SE" baseline="0" dirty="0" smtClean="0"/>
              <a:t> detta hjälper vi som sagt till med det mesta när det gäller läkemedel. Det kan vara läkemedelsavstämningar, både med patienten själv eller avstämning av Cosmic-lista mot Pascal. </a:t>
            </a:r>
          </a:p>
          <a:p>
            <a:endParaRPr lang="sv-SE" baseline="0"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9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Läkemedelsbeställningarna till enheten levereras från sjukhusapoteket i blåa backar. Lådorna måste tas omhand och låsas in i läkemedelsrummet när vaktmästeriet levererar dem till enheten. Är det en kylvara? – plocka upp direkt. Är lådan märkt- ”plockas upp av sjukhusapoteket” så kommer personal från oss att göra det under dagen eller dagen efter.</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Deadline för vanlig </a:t>
            </a:r>
            <a:r>
              <a:rPr lang="sv-SE" baseline="0" dirty="0" smtClean="0"/>
              <a:t>läkemedelbeställning i </a:t>
            </a:r>
            <a:r>
              <a:rPr lang="sv-SE" baseline="0" dirty="0" err="1" smtClean="0"/>
              <a:t>Raindance</a:t>
            </a:r>
            <a:r>
              <a:rPr lang="sv-SE" baseline="0" dirty="0" smtClean="0"/>
              <a:t> är </a:t>
            </a:r>
            <a:r>
              <a:rPr lang="sv-SE" baseline="0" dirty="0" err="1" smtClean="0"/>
              <a:t>kl</a:t>
            </a:r>
            <a:r>
              <a:rPr lang="sv-SE" baseline="0" dirty="0" smtClean="0"/>
              <a:t> 11 på vardagar för att kunna få läkemedlet samma eftermiddag. Det bygger på att läkemedlet finns i sjukhusapotekets lager. Kommer du på efter </a:t>
            </a:r>
            <a:r>
              <a:rPr lang="sv-SE" baseline="0" dirty="0" err="1" smtClean="0"/>
              <a:t>kl</a:t>
            </a:r>
            <a:r>
              <a:rPr lang="sv-SE" baseline="0" dirty="0" smtClean="0"/>
              <a:t> 11 att du har glömt att beställa ett läkemedel kan du ringa till sjukhusapoteket – men senast </a:t>
            </a:r>
            <a:r>
              <a:rPr lang="sv-SE" baseline="0" dirty="0" err="1" smtClean="0"/>
              <a:t>kl</a:t>
            </a:r>
            <a:r>
              <a:rPr lang="sv-SE" baseline="0" dirty="0" smtClean="0"/>
              <a:t> 14 - och höra om de får med läkemedlet till leveransen som går </a:t>
            </a:r>
            <a:r>
              <a:rPr lang="sv-SE" baseline="0" dirty="0" err="1" smtClean="0"/>
              <a:t>kl</a:t>
            </a:r>
            <a:r>
              <a:rPr lang="sv-SE" baseline="0" dirty="0" smtClean="0"/>
              <a:t> 14.30.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10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gäller vätskevagnar har varje enhet minst 2 vagnar (dubbletter</a:t>
            </a:r>
            <a:r>
              <a:rPr lang="sv-SE" dirty="0" smtClean="0"/>
              <a:t>).</a:t>
            </a:r>
            <a:r>
              <a:rPr lang="sv-SE" baseline="0" dirty="0" smtClean="0"/>
              <a:t> Om </a:t>
            </a:r>
            <a:r>
              <a:rPr lang="sv-SE" baseline="0" dirty="0" smtClean="0"/>
              <a:t>den ena börjar bli tom, byt till </a:t>
            </a:r>
            <a:r>
              <a:rPr lang="sv-SE" baseline="0" dirty="0" smtClean="0"/>
              <a:t>dubblettvagnen. I hus D1/D2 när man vill ha en vätskevagnen påfylld ringer man till vaktmästare innan </a:t>
            </a:r>
            <a:r>
              <a:rPr lang="sv-SE" baseline="0" dirty="0" err="1" smtClean="0"/>
              <a:t>kl</a:t>
            </a:r>
            <a:r>
              <a:rPr lang="sv-SE" baseline="0" dirty="0" smtClean="0"/>
              <a:t> 14 och ställer vagnen direkt i slussen. Dagen efter tar vaktmästeriet ner den till sjukhusapoteket och enheten får tillbaka den samma dag. Övriga enheter på sjukhuset ställer ut vätskevagnen på morgonen. Då tar vaktmästeriet eller städ hand om vagnen och transporterar den till sjukhusapoteket på plan 2. Enheten får upp den påfyllda vagnen samma dag. Kontrollera hur rutinen ser ut på din enhet då det kan skilja lite mellan enheter. </a:t>
            </a:r>
          </a:p>
          <a:p>
            <a:endParaRPr lang="sv-SE" baseline="0" dirty="0" smtClean="0"/>
          </a:p>
          <a:p>
            <a:r>
              <a:rPr lang="sv-SE" baseline="0" dirty="0" smtClean="0"/>
              <a:t>Undvik </a:t>
            </a:r>
            <a:r>
              <a:rPr lang="sv-SE" baseline="0" dirty="0" smtClean="0"/>
              <a:t>att använda båda dubblettvagnarna parallellt. Risken är att något tar slut i båda vagnarna. Är det en hög förbrukning av en viss sort går det bra att höra av sig till sjukhusapoteket för att få upp enstaka kartonger av just den infusionen så det blir ”påfyllnad av vätskevagnen på plats”.</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80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hus D1/D2 plan 3 finns ett gemensamt läkemedelsförråd dit alla sjuksköterskor har tillträde</a:t>
            </a:r>
            <a:r>
              <a:rPr lang="sv-SE" baseline="0" dirty="0" smtClean="0"/>
              <a:t> till dygnet runt. Till vänster när du kommer in i</a:t>
            </a:r>
            <a:r>
              <a:rPr lang="sv-SE" dirty="0" smtClean="0"/>
              <a:t> </a:t>
            </a:r>
            <a:r>
              <a:rPr lang="sv-SE" dirty="0" smtClean="0"/>
              <a:t>det gemensamma</a:t>
            </a:r>
            <a:r>
              <a:rPr lang="sv-SE" baseline="0" dirty="0" smtClean="0"/>
              <a:t> </a:t>
            </a:r>
            <a:r>
              <a:rPr lang="sv-SE" baseline="0" dirty="0" smtClean="0"/>
              <a:t>läkemedelsrummet finns ett bassortiment av vissa läkemedel (basförrådet ses över och beställs regelbundet av sjukhusapoteket och markeras med en scanningsetikett på hyllkanten), men det finns också överblivna läkemedel från andra enheter (dessa saknar scanningsetikett) samt ett sortiment av ögondroppar som är placerade på separata hyllor. Alla läkemedel är sorterade i bokstavsordning efter aktiv substans (alltså inte efter ATC-kod). Om du tex letar efter </a:t>
            </a:r>
            <a:r>
              <a:rPr lang="sv-SE" baseline="0" dirty="0" err="1" smtClean="0"/>
              <a:t>Atarax</a:t>
            </a:r>
            <a:r>
              <a:rPr lang="sv-SE" baseline="0" dirty="0" smtClean="0"/>
              <a:t> så står det under H för att substansen heter </a:t>
            </a:r>
            <a:r>
              <a:rPr lang="sv-SE" baseline="0" dirty="0" err="1" smtClean="0"/>
              <a:t>Hydroxizin</a:t>
            </a:r>
            <a:r>
              <a:rPr lang="sv-SE" baseline="0" dirty="0" smtClean="0"/>
              <a:t>. Letar du efter </a:t>
            </a:r>
            <a:r>
              <a:rPr lang="sv-SE" baseline="0" dirty="0" err="1" smtClean="0"/>
              <a:t>Eliqius</a:t>
            </a:r>
            <a:r>
              <a:rPr lang="sv-SE" baseline="0" dirty="0" smtClean="0"/>
              <a:t> så hittar du det under A då substansen är </a:t>
            </a:r>
            <a:r>
              <a:rPr lang="sv-SE" baseline="0" dirty="0" err="1" smtClean="0"/>
              <a:t>Apixaban</a:t>
            </a:r>
            <a:r>
              <a:rPr lang="sv-SE" baseline="0" dirty="0" smtClean="0"/>
              <a:t>. Substansen står också i SVEPA efter produktnamnet. </a:t>
            </a:r>
          </a:p>
          <a:p>
            <a:endParaRPr lang="sv-SE" baseline="0" dirty="0" smtClean="0"/>
          </a:p>
          <a:p>
            <a:r>
              <a:rPr lang="sv-SE" baseline="0" dirty="0" smtClean="0"/>
              <a:t>Oberoende av om det är ett läkemedel med scanningsetikett eller inte så hämtar du så mycket läkemedel du behöver tex en </a:t>
            </a:r>
            <a:r>
              <a:rPr lang="sv-SE" baseline="0" dirty="0" err="1" smtClean="0"/>
              <a:t>blisterkarta</a:t>
            </a:r>
            <a:r>
              <a:rPr lang="sv-SE" baseline="0" dirty="0" smtClean="0"/>
              <a:t>. Men är det ett läkemedel som saknar scanningsetikett och du tar det sista på hyllan måste du gå in i datorn som står bredvid och markera i SVEPA vilken enhet du kommer ifrån samt dagens datum. Detta så att andra enheter ser att du tog det sista från hyllan. Mer beskrivning kommer på nästkommande bilder. </a:t>
            </a:r>
          </a:p>
          <a:p>
            <a:endParaRPr lang="sv-SE" baseline="0" dirty="0" smtClean="0"/>
          </a:p>
        </p:txBody>
      </p:sp>
      <p:sp>
        <p:nvSpPr>
          <p:cNvPr id="4" name="Platshållare för bildnummer 3"/>
          <p:cNvSpPr>
            <a:spLocks noGrp="1"/>
          </p:cNvSpPr>
          <p:nvPr>
            <p:ph type="sldNum" sz="quarter" idx="10"/>
          </p:nvPr>
        </p:nvSpPr>
        <p:spPr/>
        <p:txBody>
          <a:bodyPr/>
          <a:lstStyle/>
          <a:p>
            <a:fld id="{452B398D-EFC8-4D0E-A336-ADED22249684}" type="slidenum">
              <a:rPr lang="sv-SE" smtClean="0"/>
              <a:t>6</a:t>
            </a:fld>
            <a:endParaRPr lang="sv-SE"/>
          </a:p>
        </p:txBody>
      </p:sp>
    </p:spTree>
    <p:extLst>
      <p:ext uri="{BB962C8B-B14F-4D97-AF65-F5344CB8AC3E}">
        <p14:creationId xmlns:p14="http://schemas.microsoft.com/office/powerpoint/2010/main" val="173259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Det finns också ett gemensamt läkemedelsförråd i huvudbyggnaden på plan 3 nära IVA. Detta består av ett akutförråd och ett litet basförråd med läkemedel. Akutförrådet är ett förråd av läkemedel som är relativt vanliga, men kan behövas mycket av i omgångar. För att undvika extratransporter på t ex helger finns därför akutförrådet som är en form av buffertförråd. När läkemedel hämtas här ifrån är det viktigt att man tar HELA förpackningen och beställer i RD alternativt meddelar oss eller sjukhusapoteket så att vi beställer nytt och debiterar den enhet som hämtade. Från Akutförrådet tar man alltså hela förpackningen även om man inte behöver allt. Detta förrådet finns i ett skåp med dörr. De läkemedel som förvaras på de öppna hyllorna kallas basförråd och här tar du bara den mängd du behöver och här behöver du inte göra en beställning i </a:t>
            </a:r>
            <a:r>
              <a:rPr lang="sv-SE" baseline="0" dirty="0" err="1" smtClean="0"/>
              <a:t>raindance</a:t>
            </a:r>
            <a:r>
              <a:rPr lang="sv-SE" baseline="0" dirty="0" smtClean="0"/>
              <a:t>. </a:t>
            </a:r>
            <a:endParaRPr lang="sv-SE" dirty="0" smtClean="0"/>
          </a:p>
        </p:txBody>
      </p:sp>
      <p:sp>
        <p:nvSpPr>
          <p:cNvPr id="4" name="Platshållare för bildnummer 3"/>
          <p:cNvSpPr>
            <a:spLocks noGrp="1"/>
          </p:cNvSpPr>
          <p:nvPr>
            <p:ph type="sldNum" sz="quarter" idx="10"/>
          </p:nvPr>
        </p:nvSpPr>
        <p:spPr/>
        <p:txBody>
          <a:bodyPr/>
          <a:lstStyle/>
          <a:p>
            <a:fld id="{452B398D-EFC8-4D0E-A336-ADED22249684}" type="slidenum">
              <a:rPr lang="sv-SE" smtClean="0"/>
              <a:t>7</a:t>
            </a:fld>
            <a:endParaRPr lang="sv-SE"/>
          </a:p>
        </p:txBody>
      </p:sp>
    </p:spTree>
    <p:extLst>
      <p:ext uri="{BB962C8B-B14F-4D97-AF65-F5344CB8AC3E}">
        <p14:creationId xmlns:p14="http://schemas.microsoft.com/office/powerpoint/2010/main" val="1621357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Har ni tagit ett</a:t>
            </a:r>
            <a:r>
              <a:rPr lang="sv-SE" baseline="0" dirty="0" smtClean="0"/>
              <a:t> läkemedel i akutförrådet ska du lägga in en beställning i </a:t>
            </a:r>
            <a:r>
              <a:rPr lang="sv-SE" baseline="0" dirty="0" err="1" smtClean="0"/>
              <a:t>raindance</a:t>
            </a:r>
            <a:r>
              <a:rPr lang="sv-SE" baseline="0" dirty="0" smtClean="0"/>
              <a:t>.  Och ange i godsmarkeringen  att det ska till akutförrådet. </a:t>
            </a:r>
            <a:endParaRPr lang="sv-SE" dirty="0"/>
          </a:p>
        </p:txBody>
      </p:sp>
      <p:sp>
        <p:nvSpPr>
          <p:cNvPr id="4" name="Platshållare för bildnummer 3"/>
          <p:cNvSpPr>
            <a:spLocks noGrp="1"/>
          </p:cNvSpPr>
          <p:nvPr>
            <p:ph type="sldNum" sz="quarter" idx="10"/>
          </p:nvPr>
        </p:nvSpPr>
        <p:spPr/>
        <p:txBody>
          <a:bodyPr/>
          <a:lstStyle/>
          <a:p>
            <a:fld id="{452B398D-EFC8-4D0E-A336-ADED22249684}" type="slidenum">
              <a:rPr lang="sv-SE" smtClean="0"/>
              <a:t>8</a:t>
            </a:fld>
            <a:endParaRPr lang="sv-SE"/>
          </a:p>
        </p:txBody>
      </p:sp>
    </p:spTree>
    <p:extLst>
      <p:ext uri="{BB962C8B-B14F-4D97-AF65-F5344CB8AC3E}">
        <p14:creationId xmlns:p14="http://schemas.microsoft.com/office/powerpoint/2010/main" val="134535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visar vi hur du söker i SVEPA och var preparatet finns. </a:t>
            </a:r>
          </a:p>
          <a:p>
            <a:r>
              <a:rPr lang="sv-SE" dirty="0" smtClean="0"/>
              <a:t>Söker</a:t>
            </a:r>
            <a:r>
              <a:rPr lang="sv-SE" baseline="0" dirty="0" smtClean="0"/>
              <a:t> du på </a:t>
            </a:r>
            <a:r>
              <a:rPr lang="sv-SE" baseline="0" dirty="0" err="1" smtClean="0"/>
              <a:t>atarax</a:t>
            </a:r>
            <a:r>
              <a:rPr lang="sv-SE" baseline="0" dirty="0" smtClean="0"/>
              <a:t> så ser du att 10 mg finns i det gemensamma läkemedelsförrådet på plan 3 i hus D2. är det just </a:t>
            </a:r>
            <a:r>
              <a:rPr lang="sv-SE" baseline="0" dirty="0" err="1" smtClean="0"/>
              <a:t>Atarax</a:t>
            </a:r>
            <a:r>
              <a:rPr lang="sv-SE" baseline="0" dirty="0" smtClean="0"/>
              <a:t> 25 mg du behöver så finns det på vissa andra enheter. </a:t>
            </a:r>
          </a:p>
          <a:p>
            <a:endParaRPr lang="sv-SE" baseline="0" dirty="0" smtClean="0"/>
          </a:p>
          <a:p>
            <a:r>
              <a:rPr lang="sv-SE" baseline="0" dirty="0" smtClean="0"/>
              <a:t>Har </a:t>
            </a:r>
            <a:r>
              <a:rPr lang="sv-SE" baseline="0" dirty="0" err="1" smtClean="0"/>
              <a:t>atarax</a:t>
            </a:r>
            <a:r>
              <a:rPr lang="sv-SE" baseline="0" dirty="0" smtClean="0"/>
              <a:t> en scanningsetikett på </a:t>
            </a:r>
            <a:r>
              <a:rPr lang="sv-SE" baseline="0" dirty="0" err="1" smtClean="0"/>
              <a:t>hyllplatsen</a:t>
            </a:r>
            <a:r>
              <a:rPr lang="sv-SE" baseline="0" dirty="0" smtClean="0"/>
              <a:t> så behöver du inte gå in i SVEPA och markera att du tog det sista. Utan du tar så mycket läkemedel som du behöver tex en </a:t>
            </a:r>
            <a:r>
              <a:rPr lang="sv-SE" baseline="0" dirty="0" err="1" smtClean="0"/>
              <a:t>blisterkarta</a:t>
            </a:r>
            <a:r>
              <a:rPr lang="sv-SE" baseline="0" dirty="0" smtClean="0"/>
              <a:t> och sen fyller sjukhusapoteket på två gånger per vecka. Har </a:t>
            </a:r>
            <a:r>
              <a:rPr lang="sv-SE" baseline="0" dirty="0" err="1" smtClean="0"/>
              <a:t>Atarax</a:t>
            </a:r>
            <a:r>
              <a:rPr lang="sv-SE" baseline="0" dirty="0" smtClean="0"/>
              <a:t> däremot ingen scanningsetikett på </a:t>
            </a:r>
            <a:r>
              <a:rPr lang="sv-SE" baseline="0" dirty="0" err="1" smtClean="0"/>
              <a:t>hyllplatsen</a:t>
            </a:r>
            <a:r>
              <a:rPr lang="sv-SE" baseline="0" dirty="0" smtClean="0"/>
              <a:t> och du tar det sista måste du gå in i SVEPA och markera att din enhet har tagit det sista och dagens datum. </a:t>
            </a:r>
            <a:endParaRPr lang="sv-SE" dirty="0"/>
          </a:p>
        </p:txBody>
      </p:sp>
      <p:sp>
        <p:nvSpPr>
          <p:cNvPr id="4" name="Platshållare för bildnummer 3"/>
          <p:cNvSpPr>
            <a:spLocks noGrp="1"/>
          </p:cNvSpPr>
          <p:nvPr>
            <p:ph type="sldNum" sz="quarter" idx="10"/>
          </p:nvPr>
        </p:nvSpPr>
        <p:spPr/>
        <p:txBody>
          <a:bodyPr/>
          <a:lstStyle/>
          <a:p>
            <a:fld id="{452B398D-EFC8-4D0E-A336-ADED22249684}" type="slidenum">
              <a:rPr lang="sv-SE" smtClean="0"/>
              <a:t>9</a:t>
            </a:fld>
            <a:endParaRPr lang="sv-SE"/>
          </a:p>
        </p:txBody>
      </p:sp>
    </p:spTree>
    <p:extLst>
      <p:ext uri="{BB962C8B-B14F-4D97-AF65-F5344CB8AC3E}">
        <p14:creationId xmlns:p14="http://schemas.microsoft.com/office/powerpoint/2010/main" val="361457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240000" y="1800000"/>
            <a:ext cx="5472000" cy="1296000"/>
          </a:xfrm>
        </p:spPr>
        <p:txBody>
          <a:bodyPr>
            <a:normAutofit/>
          </a:bodyPr>
          <a:lstStyle>
            <a:lvl1pPr>
              <a:defRPr sz="4000"/>
            </a:lvl1pPr>
          </a:lstStyle>
          <a:p>
            <a:r>
              <a:rPr lang="sv-SE" smtClean="0"/>
              <a:t>Klicka här för att ändra format</a:t>
            </a:r>
            <a:endParaRPr lang="sv-SE"/>
          </a:p>
        </p:txBody>
      </p:sp>
      <p:sp>
        <p:nvSpPr>
          <p:cNvPr id="3" name="Underrubrik 2"/>
          <p:cNvSpPr>
            <a:spLocks noGrp="1"/>
          </p:cNvSpPr>
          <p:nvPr>
            <p:ph type="subTitle" idx="1"/>
          </p:nvPr>
        </p:nvSpPr>
        <p:spPr>
          <a:xfrm>
            <a:off x="6240000" y="3348000"/>
            <a:ext cx="5472000" cy="1296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a:p>
        </p:txBody>
      </p:sp>
      <p:sp>
        <p:nvSpPr>
          <p:cNvPr id="8" name="Platshållare för innehåll 7"/>
          <p:cNvSpPr>
            <a:spLocks noGrp="1"/>
          </p:cNvSpPr>
          <p:nvPr>
            <p:ph sz="quarter" idx="12"/>
          </p:nvPr>
        </p:nvSpPr>
        <p:spPr>
          <a:xfrm>
            <a:off x="0" y="856800"/>
            <a:ext cx="5616000" cy="6012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Line 11"/>
          <p:cNvSpPr>
            <a:spLocks noChangeShapeType="1"/>
          </p:cNvSpPr>
          <p:nvPr userDrawn="1"/>
        </p:nvSpPr>
        <p:spPr bwMode="auto">
          <a:xfrm>
            <a:off x="6240000" y="5949950"/>
            <a:ext cx="5472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425085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392000" y="1800000"/>
            <a:ext cx="96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392000" y="3348000"/>
            <a:ext cx="96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2021-05-31</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9"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15397778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2021-05-31</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6672064" y="2780929"/>
            <a:ext cx="4320117"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1295467" y="2780928"/>
            <a:ext cx="5088467"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4829727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296000" y="1411200"/>
            <a:ext cx="9696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2021-05-31</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487489" y="2276872"/>
            <a:ext cx="9503833"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12" name="Platshållare för text 11"/>
          <p:cNvSpPr>
            <a:spLocks noGrp="1"/>
          </p:cNvSpPr>
          <p:nvPr>
            <p:ph type="body" sz="quarter" idx="15" hasCustomPrompt="1"/>
          </p:nvPr>
        </p:nvSpPr>
        <p:spPr>
          <a:xfrm>
            <a:off x="1391477" y="5085184"/>
            <a:ext cx="96012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35570414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2021-05-31</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7" name="Platshållare för innehåll 6"/>
          <p:cNvSpPr>
            <a:spLocks noGrp="1"/>
          </p:cNvSpPr>
          <p:nvPr>
            <p:ph sz="quarter" idx="13" hasCustomPrompt="1"/>
          </p:nvPr>
        </p:nvSpPr>
        <p:spPr>
          <a:xfrm>
            <a:off x="527051" y="1080000"/>
            <a:ext cx="11137900"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27688273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BDF3D8A-C0E2-4F41-B6A8-7C5461DE63A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4065038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258E3B95-7C8F-4176-B713-DA83E6798E8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21405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16BF137C-0993-4D26-A888-4D08F95E705C}" type="datetime1">
              <a:rPr lang="sv-SE" smtClean="0"/>
              <a:t>2021-05-31</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8" name="Platshållare för text 7"/>
          <p:cNvSpPr>
            <a:spLocks noGrp="1"/>
          </p:cNvSpPr>
          <p:nvPr>
            <p:ph type="body" sz="quarter" idx="12"/>
          </p:nvPr>
        </p:nvSpPr>
        <p:spPr>
          <a:xfrm>
            <a:off x="1295400" y="2781299"/>
            <a:ext cx="9696451"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164766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392000" y="1800000"/>
            <a:ext cx="9696000" cy="1310400"/>
          </a:xfrm>
        </p:spPr>
        <p:txBody>
          <a:bodyPr anchor="t">
            <a:noAutofit/>
          </a:bodyPr>
          <a:lstStyle>
            <a:lvl1pPr algn="l">
              <a:defRPr sz="4000" b="0" cap="none" baseline="0"/>
            </a:lvl1pPr>
          </a:lstStyle>
          <a:p>
            <a:r>
              <a:rPr lang="sv-SE" smtClean="0"/>
              <a:t>Klicka här för att ändra format</a:t>
            </a:r>
            <a:endParaRPr lang="sv-SE"/>
          </a:p>
        </p:txBody>
      </p:sp>
      <p:sp>
        <p:nvSpPr>
          <p:cNvPr id="3" name="Platshållare för text 2"/>
          <p:cNvSpPr>
            <a:spLocks noGrp="1"/>
          </p:cNvSpPr>
          <p:nvPr>
            <p:ph type="body" idx="1"/>
          </p:nvPr>
        </p:nvSpPr>
        <p:spPr>
          <a:xfrm>
            <a:off x="1392000" y="3348000"/>
            <a:ext cx="9696000" cy="70200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5EA5B981-A70A-46EB-927B-8A46F7105C4F}" type="datetime1">
              <a:rPr lang="sv-SE" smtClean="0"/>
              <a:t>2021-05-31</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7"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1147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innehåll 3"/>
          <p:cNvSpPr>
            <a:spLocks noGrp="1"/>
          </p:cNvSpPr>
          <p:nvPr>
            <p:ph sz="half" idx="2" hasCustomPrompt="1"/>
          </p:nvPr>
        </p:nvSpPr>
        <p:spPr>
          <a:xfrm>
            <a:off x="6672000" y="2782800"/>
            <a:ext cx="4320000" cy="2664000"/>
          </a:xfrm>
        </p:spPr>
        <p:txBody>
          <a:bodyPr>
            <a:normAutofit/>
          </a:bodyPr>
          <a:lstStyle>
            <a:lvl1pPr marL="0" indent="0">
              <a:buFontTx/>
              <a:buNone/>
              <a:defRPr sz="2000" baseline="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vl6pPr>
              <a:defRPr sz="1800"/>
            </a:lvl6pPr>
            <a:lvl7pPr>
              <a:defRPr sz="1800"/>
            </a:lvl7pPr>
            <a:lvl8pPr>
              <a:defRPr sz="1800"/>
            </a:lvl8pPr>
            <a:lvl9pPr>
              <a:defRPr sz="1800"/>
            </a:lvl9pPr>
          </a:lstStyle>
          <a:p>
            <a:pPr lvl="0"/>
            <a:r>
              <a:rPr lang="sv-SE" dirty="0" smtClean="0"/>
              <a:t>Klicka här för att infoga objekt</a:t>
            </a:r>
            <a:endParaRPr lang="sv-SE" dirty="0"/>
          </a:p>
        </p:txBody>
      </p:sp>
      <p:sp>
        <p:nvSpPr>
          <p:cNvPr id="5" name="Platshållare för datum 4"/>
          <p:cNvSpPr>
            <a:spLocks noGrp="1"/>
          </p:cNvSpPr>
          <p:nvPr>
            <p:ph type="dt" sz="half" idx="10"/>
          </p:nvPr>
        </p:nvSpPr>
        <p:spPr/>
        <p:txBody>
          <a:bodyPr/>
          <a:lstStyle/>
          <a:p>
            <a:fld id="{2415ACBA-78F9-4639-9F6F-C80802116120}" type="datetime1">
              <a:rPr lang="sv-SE" smtClean="0"/>
              <a:t>2021-05-31</a:t>
            </a:fld>
            <a:endParaRPr lang="sv-SE"/>
          </a:p>
        </p:txBody>
      </p:sp>
      <p:sp>
        <p:nvSpPr>
          <p:cNvPr id="6" name="Platshållare för sidfot 5"/>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9" name="Platshållare för text 8"/>
          <p:cNvSpPr>
            <a:spLocks noGrp="1"/>
          </p:cNvSpPr>
          <p:nvPr>
            <p:ph type="body" sz="quarter" idx="12"/>
          </p:nvPr>
        </p:nvSpPr>
        <p:spPr>
          <a:xfrm>
            <a:off x="1295400" y="2782800"/>
            <a:ext cx="5088000"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2318590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1296000" y="5086800"/>
            <a:ext cx="9696000" cy="360000"/>
          </a:xfrm>
        </p:spPr>
        <p:txBody>
          <a:bodyPr anchor="b">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1296000" y="2278800"/>
            <a:ext cx="9696000" cy="259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CBE0E1A-2460-4781-8A89-8C310140A55B}" type="datetime1">
              <a:rPr lang="sv-SE" smtClean="0"/>
              <a:t>2021-05-31</a:t>
            </a:fld>
            <a:endParaRPr lang="sv-SE"/>
          </a:p>
        </p:txBody>
      </p:sp>
      <p:sp>
        <p:nvSpPr>
          <p:cNvPr id="8" name="Platshållare för sidfot 7"/>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68820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51B670C-815C-405E-8F56-9579D4CCFACA}" type="datetime1">
              <a:rPr lang="sv-SE" smtClean="0"/>
              <a:t>2021-05-31</a:t>
            </a:fld>
            <a:endParaRPr lang="sv-SE"/>
          </a:p>
        </p:txBody>
      </p:sp>
      <p:sp>
        <p:nvSpPr>
          <p:cNvPr id="4" name="Platshållare för sidfot 3"/>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6"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8" name="Platshållare för innehåll 7"/>
          <p:cNvSpPr>
            <a:spLocks noGrp="1"/>
          </p:cNvSpPr>
          <p:nvPr>
            <p:ph sz="quarter" idx="12"/>
          </p:nvPr>
        </p:nvSpPr>
        <p:spPr>
          <a:xfrm>
            <a:off x="527051" y="1080000"/>
            <a:ext cx="11137900" cy="468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74906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fld id="{F7341C0C-5C11-407E-A8C3-029FD666B504}" type="datetime1">
              <a:rPr lang="sv-SE" altLang="sv-SE" smtClean="0"/>
              <a:t>2021-05-31</a:t>
            </a:fld>
            <a:endParaRPr lang="sv-SE" altLang="sv-SE"/>
          </a:p>
        </p:txBody>
      </p:sp>
      <p:sp>
        <p:nvSpPr>
          <p:cNvPr id="5" name="Platshållare för sidfot 4"/>
          <p:cNvSpPr>
            <a:spLocks noGrp="1"/>
          </p:cNvSpPr>
          <p:nvPr>
            <p:ph type="ftr" sz="quarter" idx="11"/>
          </p:nvPr>
        </p:nvSpPr>
        <p:spPr/>
        <p:txBody>
          <a:bodyPr/>
          <a:lstStyle>
            <a:lvl1pPr>
              <a:defRPr/>
            </a:lvl1pPr>
          </a:lstStyle>
          <a:p>
            <a:r>
              <a:rPr lang="sv-SE" altLang="sv-SE" smtClean="0"/>
              <a:t>Verksamhetsstöd och Service/område läkemedelsförsörjning/klinisk farmaci</a:t>
            </a:r>
            <a:endParaRPr lang="sv-SE" altLang="sv-SE"/>
          </a:p>
        </p:txBody>
      </p:sp>
      <p:sp>
        <p:nvSpPr>
          <p:cNvPr id="6" name="Platshållare för bildnummer 5"/>
          <p:cNvSpPr>
            <a:spLocks noGrp="1"/>
          </p:cNvSpPr>
          <p:nvPr>
            <p:ph type="sldNum" sz="quarter" idx="12"/>
          </p:nvPr>
        </p:nvSpPr>
        <p:spPr/>
        <p:txBody>
          <a:bodyPr/>
          <a:lstStyle>
            <a:lvl1pPr>
              <a:defRPr/>
            </a:lvl1pPr>
          </a:lstStyle>
          <a:p>
            <a:fld id="{B3CB0A74-8728-4985-ADE0-01AE7EDE1558}" type="slidenum">
              <a:rPr lang="sv-SE" altLang="sv-SE"/>
              <a:pPr/>
              <a:t>‹#›</a:t>
            </a:fld>
            <a:endParaRPr lang="sv-SE" altLang="sv-SE"/>
          </a:p>
        </p:txBody>
      </p:sp>
    </p:spTree>
    <p:extLst>
      <p:ext uri="{BB962C8B-B14F-4D97-AF65-F5344CB8AC3E}">
        <p14:creationId xmlns:p14="http://schemas.microsoft.com/office/powerpoint/2010/main" val="172770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6192000" y="1800000"/>
            <a:ext cx="5472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6288000" y="3348000"/>
            <a:ext cx="5472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6096000" y="5949950"/>
            <a:ext cx="5568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10" name="Line 11"/>
          <p:cNvSpPr>
            <a:spLocks noChangeShapeType="1"/>
          </p:cNvSpPr>
          <p:nvPr userDrawn="1"/>
        </p:nvSpPr>
        <p:spPr bwMode="auto">
          <a:xfrm>
            <a:off x="6096000" y="5949950"/>
            <a:ext cx="5568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8" name="Platshållare för bild 7"/>
          <p:cNvSpPr>
            <a:spLocks noGrp="1"/>
          </p:cNvSpPr>
          <p:nvPr>
            <p:ph type="pic" sz="quarter" idx="17" hasCustomPrompt="1"/>
          </p:nvPr>
        </p:nvSpPr>
        <p:spPr>
          <a:xfrm>
            <a:off x="-1" y="856800"/>
            <a:ext cx="5616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32977676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2021-05-31</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1295467" y="2782800"/>
            <a:ext cx="9696451"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40811386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296000" y="1411200"/>
            <a:ext cx="9696000" cy="648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1296000" y="2782800"/>
            <a:ext cx="9696000" cy="26640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32000" y="6480000"/>
            <a:ext cx="960000" cy="216000"/>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6A66282A-E6F1-4B8A-9A07-A3A7F0AF1495}" type="datetime1">
              <a:rPr lang="sv-SE" smtClean="0"/>
              <a:t>2021-05-31</a:t>
            </a:fld>
            <a:endParaRPr lang="sv-SE"/>
          </a:p>
        </p:txBody>
      </p:sp>
      <p:sp>
        <p:nvSpPr>
          <p:cNvPr id="5" name="Platshållare för sidfot 4"/>
          <p:cNvSpPr>
            <a:spLocks noGrp="1"/>
          </p:cNvSpPr>
          <p:nvPr>
            <p:ph type="ftr" sz="quarter" idx="3"/>
          </p:nvPr>
        </p:nvSpPr>
        <p:spPr>
          <a:xfrm>
            <a:off x="432000" y="6192000"/>
            <a:ext cx="6912000" cy="216000"/>
          </a:xfrm>
          <a:prstGeom prst="rect">
            <a:avLst/>
          </a:prstGeom>
        </p:spPr>
        <p:txBody>
          <a:bodyPr vert="horz" lIns="91440" tIns="45720" rIns="91440" bIns="45720" rtlCol="0" anchor="ctr"/>
          <a:lstStyle>
            <a:lvl1pPr algn="l">
              <a:defRPr sz="1000" b="1">
                <a:solidFill>
                  <a:srgbClr val="8D0017"/>
                </a:solidFill>
                <a:latin typeface="Arial" panose="020B0604020202020204" pitchFamily="34" charset="0"/>
                <a:cs typeface="Arial" panose="020B0604020202020204" pitchFamily="34" charset="0"/>
              </a:defRPr>
            </a:lvl1pPr>
          </a:lstStyle>
          <a:p>
            <a:r>
              <a:rPr lang="sv-SE" smtClean="0"/>
              <a:t>Verksamhetsstöd och Service/område läkemedelsförsörjning/klinisk farmaci</a:t>
            </a:r>
            <a:endParaRPr lang="sv-SE"/>
          </a:p>
        </p:txBody>
      </p:sp>
      <p:pic>
        <p:nvPicPr>
          <p:cNvPr id="7" name="Picture 13"/>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29226" y="0"/>
            <a:ext cx="1224288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337360" y="6156791"/>
            <a:ext cx="2361189" cy="484633"/>
          </a:xfrm>
          <a:prstGeom prst="rect">
            <a:avLst/>
          </a:prstGeom>
        </p:spPr>
      </p:pic>
    </p:spTree>
    <p:extLst>
      <p:ext uri="{BB962C8B-B14F-4D97-AF65-F5344CB8AC3E}">
        <p14:creationId xmlns:p14="http://schemas.microsoft.com/office/powerpoint/2010/main" val="382909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31371" y="6480000"/>
            <a:ext cx="957428"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solidFill>
                  <a:srgbClr val="000000"/>
                </a:solidFill>
              </a:rPr>
              <a:pPr/>
              <a:t>2021-05-31</a:t>
            </a:fld>
            <a:endParaRPr lang="sv-SE" dirty="0">
              <a:solidFill>
                <a:srgbClr val="000000"/>
              </a:solidFill>
            </a:endParaRPr>
          </a:p>
        </p:txBody>
      </p:sp>
      <p:sp>
        <p:nvSpPr>
          <p:cNvPr id="2" name="Platshållare för rubrik 1"/>
          <p:cNvSpPr>
            <a:spLocks noGrp="1"/>
          </p:cNvSpPr>
          <p:nvPr>
            <p:ph type="title"/>
          </p:nvPr>
        </p:nvSpPr>
        <p:spPr>
          <a:xfrm>
            <a:off x="1296000" y="1411200"/>
            <a:ext cx="9696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1296000" y="2782800"/>
            <a:ext cx="9696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432000" y="6184801"/>
            <a:ext cx="6912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4"/>
          </p:nvPr>
        </p:nvSpPr>
        <p:spPr>
          <a:xfrm>
            <a:off x="1391478" y="6496484"/>
            <a:ext cx="957428"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solidFill>
                  <a:srgbClr val="000000">
                    <a:tint val="75000"/>
                  </a:srgbClr>
                </a:solidFill>
              </a:rPr>
              <a:pPr/>
              <a:t>‹#›</a:t>
            </a:fld>
            <a:endParaRPr lang="sv-SE" dirty="0">
              <a:solidFill>
                <a:srgbClr val="000000">
                  <a:tint val="75000"/>
                </a:srgbClr>
              </a:solidFill>
            </a:endParaRPr>
          </a:p>
        </p:txBody>
      </p:sp>
      <p:pic>
        <p:nvPicPr>
          <p:cNvPr id="10" name="Picture 1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29226" y="0"/>
            <a:ext cx="1224288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37360" y="6156791"/>
            <a:ext cx="2361189" cy="484633"/>
          </a:xfrm>
          <a:prstGeom prst="rect">
            <a:avLst/>
          </a:prstGeom>
        </p:spPr>
      </p:pic>
    </p:spTree>
    <p:extLst>
      <p:ext uri="{BB962C8B-B14F-4D97-AF65-F5344CB8AC3E}">
        <p14:creationId xmlns:p14="http://schemas.microsoft.com/office/powerpoint/2010/main" val="32938640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4.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866024" y="2461433"/>
            <a:ext cx="5222890" cy="2232104"/>
          </a:xfrm>
        </p:spPr>
        <p:txBody>
          <a:bodyPr>
            <a:normAutofit fontScale="90000"/>
          </a:bodyPr>
          <a:lstStyle/>
          <a:p>
            <a:r>
              <a:rPr lang="sv-SE" dirty="0" smtClean="0"/>
              <a:t>Praktisk information gällande läkemedel</a:t>
            </a:r>
            <a:br>
              <a:rPr lang="sv-SE" dirty="0" smtClean="0"/>
            </a:br>
            <a:r>
              <a:rPr lang="sv-SE" dirty="0" smtClean="0"/>
              <a:t/>
            </a:r>
            <a:br>
              <a:rPr lang="sv-SE" dirty="0" smtClean="0"/>
            </a:br>
            <a:r>
              <a:rPr lang="sv-SE" b="1" dirty="0" smtClean="0"/>
              <a:t>Länssjukhuset Ryhov</a:t>
            </a:r>
            <a:endParaRPr lang="sv-SE" b="1" dirty="0"/>
          </a:p>
        </p:txBody>
      </p:sp>
      <p:pic>
        <p:nvPicPr>
          <p:cNvPr id="5" name="Platshållare för innehåll 4"/>
          <p:cNvPicPr>
            <a:picLocks noGrp="1" noChangeAspect="1"/>
          </p:cNvPicPr>
          <p:nvPr>
            <p:ph sz="quarter" idx="12"/>
          </p:nvPr>
        </p:nvPicPr>
        <p:blipFill>
          <a:blip r:embed="rId5"/>
          <a:stretch>
            <a:fillRect/>
          </a:stretch>
        </p:blipFill>
        <p:spPr>
          <a:xfrm>
            <a:off x="1847528" y="2461433"/>
            <a:ext cx="3456384" cy="2303355"/>
          </a:xfrm>
          <a:prstGeom prst="rect">
            <a:avLst/>
          </a:prstGeom>
        </p:spPr>
      </p:pic>
      <p:pic>
        <p:nvPicPr>
          <p:cNvPr id="8" name="Lju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8477694"/>
      </p:ext>
    </p:extLst>
  </p:cSld>
  <p:clrMapOvr>
    <a:masterClrMapping/>
  </p:clrMapOvr>
  <mc:AlternateContent xmlns:mc="http://schemas.openxmlformats.org/markup-compatibility/2006">
    <mc:Choice xmlns:p14="http://schemas.microsoft.com/office/powerpoint/2010/main" Requires="p14">
      <p:transition spd="slow" p14:dur="2000" advTm="18820"/>
    </mc:Choice>
    <mc:Fallback>
      <p:transition spd="slow" advTm="1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898634"/>
            <a:ext cx="10972800" cy="519004"/>
          </a:xfrm>
        </p:spPr>
        <p:txBody>
          <a:bodyPr/>
          <a:lstStyle/>
          <a:p>
            <a:r>
              <a:rPr lang="sv-SE" dirty="0" smtClean="0"/>
              <a:t>SVEPA - om du tar den sista på hyllan</a:t>
            </a:r>
            <a:endParaRPr lang="sv-SE" dirty="0"/>
          </a:p>
        </p:txBody>
      </p:sp>
      <p:pic>
        <p:nvPicPr>
          <p:cNvPr id="7" name="Bildobjekt 6"/>
          <p:cNvPicPr/>
          <p:nvPr/>
        </p:nvPicPr>
        <p:blipFill>
          <a:blip r:embed="rId5">
            <a:extLst>
              <a:ext uri="{28A0092B-C50C-407E-A947-70E740481C1C}">
                <a14:useLocalDpi xmlns:a14="http://schemas.microsoft.com/office/drawing/2010/main" val="0"/>
              </a:ext>
            </a:extLst>
          </a:blip>
          <a:stretch>
            <a:fillRect/>
          </a:stretch>
        </p:blipFill>
        <p:spPr>
          <a:xfrm>
            <a:off x="342111" y="1711215"/>
            <a:ext cx="3366070" cy="5036425"/>
          </a:xfrm>
          <a:prstGeom prst="rect">
            <a:avLst/>
          </a:prstGeom>
          <a:ln>
            <a:solidFill>
              <a:schemeClr val="tx1"/>
            </a:solidFill>
          </a:ln>
        </p:spPr>
      </p:pic>
      <p:pic>
        <p:nvPicPr>
          <p:cNvPr id="8" name="Bildobjekt 7"/>
          <p:cNvPicPr/>
          <p:nvPr/>
        </p:nvPicPr>
        <p:blipFill>
          <a:blip r:embed="rId6">
            <a:extLst>
              <a:ext uri="{28A0092B-C50C-407E-A947-70E740481C1C}">
                <a14:useLocalDpi xmlns:a14="http://schemas.microsoft.com/office/drawing/2010/main" val="0"/>
              </a:ext>
            </a:extLst>
          </a:blip>
          <a:stretch>
            <a:fillRect/>
          </a:stretch>
        </p:blipFill>
        <p:spPr>
          <a:xfrm>
            <a:off x="3708181" y="1711214"/>
            <a:ext cx="4129252" cy="3649061"/>
          </a:xfrm>
          <a:prstGeom prst="rect">
            <a:avLst/>
          </a:prstGeom>
          <a:ln>
            <a:solidFill>
              <a:schemeClr val="tx1"/>
            </a:solidFill>
          </a:ln>
        </p:spPr>
      </p:pic>
      <p:pic>
        <p:nvPicPr>
          <p:cNvPr id="9" name="Bildobjekt 8"/>
          <p:cNvPicPr/>
          <p:nvPr/>
        </p:nvPicPr>
        <p:blipFill>
          <a:blip r:embed="rId7"/>
          <a:stretch>
            <a:fillRect/>
          </a:stretch>
        </p:blipFill>
        <p:spPr>
          <a:xfrm>
            <a:off x="7837433" y="1711215"/>
            <a:ext cx="4223188" cy="4263916"/>
          </a:xfrm>
          <a:prstGeom prst="rect">
            <a:avLst/>
          </a:prstGeom>
          <a:ln>
            <a:solidFill>
              <a:schemeClr val="tx1"/>
            </a:solidFill>
          </a:ln>
        </p:spPr>
      </p:pic>
      <p:sp>
        <p:nvSpPr>
          <p:cNvPr id="10" name="Ellips 9"/>
          <p:cNvSpPr/>
          <p:nvPr/>
        </p:nvSpPr>
        <p:spPr>
          <a:xfrm>
            <a:off x="4514191" y="4146330"/>
            <a:ext cx="1981199" cy="5675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p:cNvSpPr/>
          <p:nvPr/>
        </p:nvSpPr>
        <p:spPr>
          <a:xfrm>
            <a:off x="2525769" y="3696383"/>
            <a:ext cx="671022" cy="434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p:cNvSpPr/>
          <p:nvPr/>
        </p:nvSpPr>
        <p:spPr>
          <a:xfrm>
            <a:off x="9616959" y="5064354"/>
            <a:ext cx="1008992" cy="434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Lju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5792906"/>
      </p:ext>
    </p:extLst>
  </p:cSld>
  <p:clrMapOvr>
    <a:masterClrMapping/>
  </p:clrMapOvr>
  <mc:AlternateContent xmlns:mc="http://schemas.openxmlformats.org/markup-compatibility/2006">
    <mc:Choice xmlns:p14="http://schemas.microsoft.com/office/powerpoint/2010/main" Requires="p14">
      <p:transition spd="slow" p14:dur="2000" advTm="45633"/>
    </mc:Choice>
    <mc:Fallback>
      <p:transition spd="slow" advTm="4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5245" y="740111"/>
            <a:ext cx="10972800" cy="1143000"/>
          </a:xfrm>
        </p:spPr>
        <p:txBody>
          <a:bodyPr/>
          <a:lstStyle/>
          <a:p>
            <a:r>
              <a:rPr lang="sv-SE" dirty="0" smtClean="0"/>
              <a:t>Gemensamt </a:t>
            </a:r>
            <a:r>
              <a:rPr lang="sv-SE" dirty="0" smtClean="0"/>
              <a:t>läkemedelsförråd</a:t>
            </a:r>
            <a:endParaRPr lang="sv-SE" dirty="0"/>
          </a:p>
        </p:txBody>
      </p:sp>
      <p:sp>
        <p:nvSpPr>
          <p:cNvPr id="5" name="Platshållare för innehåll 4"/>
          <p:cNvSpPr>
            <a:spLocks noGrp="1"/>
          </p:cNvSpPr>
          <p:nvPr>
            <p:ph idx="1"/>
          </p:nvPr>
        </p:nvSpPr>
        <p:spPr/>
        <p:txBody>
          <a:bodyPr/>
          <a:lstStyle/>
          <a:p>
            <a:endParaRPr lang="sv-SE" dirty="0" smtClean="0"/>
          </a:p>
          <a:p>
            <a:endParaRPr lang="sv-SE" dirty="0"/>
          </a:p>
          <a:p>
            <a:endParaRPr lang="sv-SE" dirty="0" smtClean="0"/>
          </a:p>
        </p:txBody>
      </p:sp>
      <p:pic>
        <p:nvPicPr>
          <p:cNvPr id="6" name="Bildobjekt 5"/>
          <p:cNvPicPr>
            <a:picLocks noChangeAspect="1"/>
          </p:cNvPicPr>
          <p:nvPr/>
        </p:nvPicPr>
        <p:blipFill>
          <a:blip r:embed="rId5"/>
          <a:stretch>
            <a:fillRect/>
          </a:stretch>
        </p:blipFill>
        <p:spPr>
          <a:xfrm>
            <a:off x="609600" y="1377215"/>
            <a:ext cx="10368925" cy="2695252"/>
          </a:xfrm>
          <a:prstGeom prst="rect">
            <a:avLst/>
          </a:prstGeom>
        </p:spPr>
      </p:pic>
      <p:pic>
        <p:nvPicPr>
          <p:cNvPr id="10" name="Bildobjekt 9"/>
          <p:cNvPicPr>
            <a:picLocks noChangeAspect="1"/>
          </p:cNvPicPr>
          <p:nvPr/>
        </p:nvPicPr>
        <p:blipFill>
          <a:blip r:embed="rId6"/>
          <a:stretch>
            <a:fillRect/>
          </a:stretch>
        </p:blipFill>
        <p:spPr>
          <a:xfrm>
            <a:off x="609600" y="4072467"/>
            <a:ext cx="10241818" cy="2690942"/>
          </a:xfrm>
          <a:prstGeom prst="rect">
            <a:avLst/>
          </a:prstGeom>
        </p:spPr>
      </p:pic>
      <p:sp>
        <p:nvSpPr>
          <p:cNvPr id="11" name="Ellips 10"/>
          <p:cNvSpPr/>
          <p:nvPr/>
        </p:nvSpPr>
        <p:spPr>
          <a:xfrm>
            <a:off x="2958662" y="2526110"/>
            <a:ext cx="1518744" cy="434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p:cNvSpPr/>
          <p:nvPr/>
        </p:nvSpPr>
        <p:spPr>
          <a:xfrm>
            <a:off x="1613344" y="3661857"/>
            <a:ext cx="1082565" cy="434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p:cNvSpPr/>
          <p:nvPr/>
        </p:nvSpPr>
        <p:spPr>
          <a:xfrm>
            <a:off x="2958662" y="4579818"/>
            <a:ext cx="1518744" cy="434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p:cNvSpPr/>
          <p:nvPr/>
        </p:nvSpPr>
        <p:spPr>
          <a:xfrm>
            <a:off x="538651" y="5833878"/>
            <a:ext cx="8179669" cy="2673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p:cNvSpPr/>
          <p:nvPr/>
        </p:nvSpPr>
        <p:spPr>
          <a:xfrm>
            <a:off x="517631" y="6191231"/>
            <a:ext cx="8179669" cy="2673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Ljud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7723795"/>
      </p:ext>
    </p:extLst>
  </p:cSld>
  <p:clrMapOvr>
    <a:masterClrMapping/>
  </p:clrMapOvr>
  <mc:AlternateContent xmlns:mc="http://schemas.openxmlformats.org/markup-compatibility/2006">
    <mc:Choice xmlns:p14="http://schemas.microsoft.com/office/powerpoint/2010/main" Requires="p14">
      <p:transition spd="slow" p14:dur="2000" advTm="25470"/>
    </mc:Choice>
    <mc:Fallback>
      <p:transition spd="slow" advTm="2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337702"/>
            <a:ext cx="10972800" cy="1143000"/>
          </a:xfrm>
        </p:spPr>
        <p:txBody>
          <a:bodyPr/>
          <a:lstStyle/>
          <a:p>
            <a:r>
              <a:rPr lang="sv-SE" dirty="0" smtClean="0"/>
              <a:t/>
            </a:r>
            <a:br>
              <a:rPr lang="sv-SE" dirty="0" smtClean="0"/>
            </a:br>
            <a:r>
              <a:rPr lang="sv-SE" sz="2800" dirty="0"/>
              <a:t>Ögondroppar till inneliggande patient som inte har med sig egna </a:t>
            </a:r>
            <a:r>
              <a:rPr lang="sv-SE" dirty="0"/>
              <a:t/>
            </a:r>
            <a:br>
              <a:rPr lang="sv-SE" dirty="0"/>
            </a:br>
            <a:endParaRPr lang="sv-SE" dirty="0"/>
          </a:p>
        </p:txBody>
      </p:sp>
      <p:pic>
        <p:nvPicPr>
          <p:cNvPr id="8" name="Platshållare för innehåll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0085" y="4144217"/>
            <a:ext cx="10269383" cy="2143424"/>
          </a:xfrm>
        </p:spPr>
      </p:pic>
      <p:sp>
        <p:nvSpPr>
          <p:cNvPr id="4" name="Platshållare för datum 3"/>
          <p:cNvSpPr>
            <a:spLocks noGrp="1"/>
          </p:cNvSpPr>
          <p:nvPr>
            <p:ph type="dt" sz="half" idx="10"/>
          </p:nvPr>
        </p:nvSpPr>
        <p:spPr/>
        <p:txBody>
          <a:bodyPr/>
          <a:lstStyle/>
          <a:p>
            <a:pPr>
              <a:defRPr/>
            </a:pPr>
            <a:endParaRPr lang="sv-SE">
              <a:solidFill>
                <a:srgbClr val="000000"/>
              </a:solidFill>
            </a:endParaRPr>
          </a:p>
        </p:txBody>
      </p:sp>
      <p:sp>
        <p:nvSpPr>
          <p:cNvPr id="5" name="Platshållare för sidfot 4"/>
          <p:cNvSpPr>
            <a:spLocks noGrp="1"/>
          </p:cNvSpPr>
          <p:nvPr>
            <p:ph type="ftr" sz="quarter" idx="11"/>
          </p:nvPr>
        </p:nvSpPr>
        <p:spPr/>
        <p:txBody>
          <a:bodyPr/>
          <a:lstStyle/>
          <a:p>
            <a:pPr>
              <a:defRPr/>
            </a:pPr>
            <a:endParaRPr lang="sv-SE">
              <a:solidFill>
                <a:srgbClr val="8D0017"/>
              </a:solidFill>
            </a:endParaRPr>
          </a:p>
        </p:txBody>
      </p:sp>
      <p:sp>
        <p:nvSpPr>
          <p:cNvPr id="9" name="Nedåtpil 8"/>
          <p:cNvSpPr/>
          <p:nvPr/>
        </p:nvSpPr>
        <p:spPr>
          <a:xfrm>
            <a:off x="10135892" y="4897464"/>
            <a:ext cx="294467" cy="6509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1171653" y="5548393"/>
            <a:ext cx="2299967" cy="4029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p:cNvPicPr>
            <a:picLocks noChangeAspect="1"/>
          </p:cNvPicPr>
          <p:nvPr/>
        </p:nvPicPr>
        <p:blipFill>
          <a:blip r:embed="rId6"/>
          <a:stretch>
            <a:fillRect/>
          </a:stretch>
        </p:blipFill>
        <p:spPr>
          <a:xfrm>
            <a:off x="657829" y="1602712"/>
            <a:ext cx="11265952" cy="1976060"/>
          </a:xfrm>
          <a:prstGeom prst="rect">
            <a:avLst/>
          </a:prstGeom>
        </p:spPr>
      </p:pic>
      <p:sp>
        <p:nvSpPr>
          <p:cNvPr id="7" name="Ellips 6"/>
          <p:cNvSpPr/>
          <p:nvPr/>
        </p:nvSpPr>
        <p:spPr>
          <a:xfrm>
            <a:off x="4208952" y="1983082"/>
            <a:ext cx="2254909" cy="3659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Ljud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5467926"/>
      </p:ext>
    </p:extLst>
  </p:cSld>
  <p:clrMapOvr>
    <a:masterClrMapping/>
  </p:clrMapOvr>
  <mc:AlternateContent xmlns:mc="http://schemas.openxmlformats.org/markup-compatibility/2006">
    <mc:Choice xmlns:p14="http://schemas.microsoft.com/office/powerpoint/2010/main" Requires="p14">
      <p:transition spd="slow" p14:dur="2000" advTm="52431"/>
    </mc:Choice>
    <mc:Fallback>
      <p:transition spd="slow" advTm="5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1028701"/>
            <a:ext cx="10972800" cy="1143000"/>
          </a:xfrm>
        </p:spPr>
        <p:txBody>
          <a:bodyPr/>
          <a:lstStyle/>
          <a:p>
            <a:r>
              <a:rPr lang="sv-SE" dirty="0" smtClean="0"/>
              <a:t>Lådor för återlämning</a:t>
            </a:r>
            <a:endParaRPr lang="sv-SE" dirty="0"/>
          </a:p>
        </p:txBody>
      </p:sp>
      <p:pic>
        <p:nvPicPr>
          <p:cNvPr id="3" name="Platshållare för innehåll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81564" y="1736272"/>
            <a:ext cx="3172675" cy="4230234"/>
          </a:xfrm>
        </p:spPr>
      </p:pic>
      <p:pic>
        <p:nvPicPr>
          <p:cNvPr id="5" name="Bildobjekt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6478" y="1736272"/>
            <a:ext cx="3514724" cy="4686299"/>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5154509"/>
      </p:ext>
    </p:extLst>
  </p:cSld>
  <p:clrMapOvr>
    <a:masterClrMapping/>
  </p:clrMapOvr>
  <mc:AlternateContent xmlns:mc="http://schemas.openxmlformats.org/markup-compatibility/2006">
    <mc:Choice xmlns:p14="http://schemas.microsoft.com/office/powerpoint/2010/main" Requires="p14">
      <p:transition spd="slow" p14:dur="2000" advTm="57322"/>
    </mc:Choice>
    <mc:Fallback>
      <p:transition spd="slow" advTm="5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7" name="textruta 6"/>
          <p:cNvSpPr txBox="1"/>
          <p:nvPr/>
        </p:nvSpPr>
        <p:spPr>
          <a:xfrm>
            <a:off x="2351584" y="1417639"/>
            <a:ext cx="6624736" cy="2585323"/>
          </a:xfrm>
          <a:prstGeom prst="rect">
            <a:avLst/>
          </a:prstGeom>
          <a:noFill/>
        </p:spPr>
        <p:txBody>
          <a:bodyPr wrap="square" rtlCol="0">
            <a:spAutoFit/>
          </a:bodyPr>
          <a:lstStyle/>
          <a:p>
            <a:pPr algn="ctr"/>
            <a:endParaRPr lang="sv-SE" sz="5400" dirty="0">
              <a:solidFill>
                <a:srgbClr val="000000"/>
              </a:solidFill>
              <a:latin typeface="Arial"/>
            </a:endParaRPr>
          </a:p>
          <a:p>
            <a:pPr algn="ctr"/>
            <a:r>
              <a:rPr lang="sv-SE" sz="5400" dirty="0">
                <a:solidFill>
                  <a:srgbClr val="000000"/>
                </a:solidFill>
                <a:latin typeface="Arial"/>
              </a:rPr>
              <a:t>Tack för uppmärksamheten!</a:t>
            </a:r>
          </a:p>
        </p:txBody>
      </p:sp>
      <p:pic>
        <p:nvPicPr>
          <p:cNvPr id="10" name="Bildobjekt 9" descr="TETRASIKLIN? Coba lihat giginya :D - Bisakim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193" y="3933056"/>
            <a:ext cx="2025689" cy="1917652"/>
          </a:xfrm>
          <a:prstGeom prst="rect">
            <a:avLst/>
          </a:prstGeom>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9493371"/>
      </p:ext>
    </p:extLst>
  </p:cSld>
  <p:clrMapOvr>
    <a:masterClrMapping/>
  </p:clrMapOvr>
  <mc:AlternateContent xmlns:mc="http://schemas.openxmlformats.org/markup-compatibility/2006">
    <mc:Choice xmlns:p14="http://schemas.microsoft.com/office/powerpoint/2010/main" Requires="p14">
      <p:transition spd="slow" p14:dur="2000" advTm="12335"/>
    </mc:Choice>
    <mc:Fallback>
      <p:transition spd="slow" advTm="12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a:r>
            <a:br>
              <a:rPr lang="sv-SE" dirty="0"/>
            </a:br>
            <a:endParaRPr lang="sv-SE" dirty="0"/>
          </a:p>
        </p:txBody>
      </p:sp>
      <p:sp>
        <p:nvSpPr>
          <p:cNvPr id="3" name="Platshållare för innehåll 2"/>
          <p:cNvSpPr>
            <a:spLocks noGrp="1"/>
          </p:cNvSpPr>
          <p:nvPr>
            <p:ph idx="1"/>
          </p:nvPr>
        </p:nvSpPr>
        <p:spPr>
          <a:xfrm>
            <a:off x="1981200" y="1052737"/>
            <a:ext cx="8229600" cy="5073427"/>
          </a:xfrm>
        </p:spPr>
        <p:txBody>
          <a:bodyPr/>
          <a:lstStyle/>
          <a:p>
            <a:pPr marL="0" indent="0">
              <a:buNone/>
            </a:pPr>
            <a:r>
              <a:rPr lang="sv-SE" sz="3600" dirty="0" smtClean="0"/>
              <a:t>        Läkemedelsförsörjningen</a:t>
            </a:r>
            <a:endParaRPr lang="sv-SE" sz="3600" dirty="0"/>
          </a:p>
          <a:p>
            <a:pPr marL="0" indent="0">
              <a:buNone/>
            </a:pPr>
            <a:endParaRPr lang="sv-SE" sz="3600" dirty="0"/>
          </a:p>
          <a:p>
            <a:pPr marL="457200" lvl="1" indent="0">
              <a:buNone/>
            </a:pPr>
            <a:endParaRPr lang="sv-SE" sz="2400" dirty="0"/>
          </a:p>
          <a:p>
            <a:pPr marL="0" indent="0">
              <a:buNone/>
            </a:pPr>
            <a:endParaRPr lang="sv-SE" dirty="0"/>
          </a:p>
        </p:txBody>
      </p:sp>
      <p:pic>
        <p:nvPicPr>
          <p:cNvPr id="5" name="Picture 2" descr="G:\VERKSAMHETSSTÖD OCH SERVICE\LKM-Försörjningar gemensam\Foton\Instagram 2017\Torsdag-Tillverkning\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936" y="4125946"/>
            <a:ext cx="252028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latshållare för innehåll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4936" y="1981712"/>
            <a:ext cx="2627784" cy="1944216"/>
          </a:xfrm>
          <a:prstGeom prst="rect">
            <a:avLst/>
          </a:prstGeom>
        </p:spPr>
      </p:pic>
      <p:pic>
        <p:nvPicPr>
          <p:cNvPr id="8" name="Picture 3" descr="G:\VERKSAMHETSSTÖD OCH SERVICE\LKM-Försörjningar gemensam\Foton\Instagram 2017\Måndag-SA JKP\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5620" y="1949413"/>
            <a:ext cx="3033076" cy="1969421"/>
          </a:xfrm>
          <a:prstGeom prst="rect">
            <a:avLst/>
          </a:prstGeom>
          <a:noFill/>
          <a:extLst>
            <a:ext uri="{909E8E84-426E-40DD-AFC4-6F175D3DCCD1}">
              <a14:hiddenFill xmlns:a14="http://schemas.microsoft.com/office/drawing/2010/main">
                <a:solidFill>
                  <a:srgbClr val="FFFFFF"/>
                </a:solidFill>
              </a14:hiddenFill>
            </a:ext>
          </a:extLst>
        </p:spPr>
      </p:pic>
      <p:pic>
        <p:nvPicPr>
          <p:cNvPr id="9" name="Platshållare för innehåll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844" y="4125946"/>
            <a:ext cx="2572852" cy="2525484"/>
          </a:xfrm>
          <a:prstGeom prst="rect">
            <a:avLst/>
          </a:prstGeom>
        </p:spPr>
      </p:pic>
      <p:sp>
        <p:nvSpPr>
          <p:cNvPr id="4" name="textruta 3"/>
          <p:cNvSpPr txBox="1"/>
          <p:nvPr/>
        </p:nvSpPr>
        <p:spPr>
          <a:xfrm>
            <a:off x="391886" y="2583543"/>
            <a:ext cx="4470400" cy="1631216"/>
          </a:xfrm>
          <a:prstGeom prst="rect">
            <a:avLst/>
          </a:prstGeom>
          <a:noFill/>
        </p:spPr>
        <p:txBody>
          <a:bodyPr wrap="square" rtlCol="0">
            <a:spAutoFit/>
          </a:bodyPr>
          <a:lstStyle/>
          <a:p>
            <a:r>
              <a:rPr lang="sv-SE" sz="2000" b="1" dirty="0" smtClean="0"/>
              <a:t>Telefonnummer till oss</a:t>
            </a:r>
          </a:p>
          <a:p>
            <a:pPr marL="342900" indent="-342900">
              <a:buFont typeface="Arial" panose="020B0604020202020204" pitchFamily="34" charset="0"/>
              <a:buChar char="•"/>
            </a:pPr>
            <a:r>
              <a:rPr lang="sv-SE" sz="2000" dirty="0" smtClean="0"/>
              <a:t>Sjukhusapoteket (läkemedelsbeställningar): 23480</a:t>
            </a:r>
          </a:p>
          <a:p>
            <a:pPr marL="342900" indent="-342900">
              <a:buFont typeface="Arial" panose="020B0604020202020204" pitchFamily="34" charset="0"/>
              <a:buChar char="•"/>
            </a:pPr>
            <a:r>
              <a:rPr lang="sv-SE" sz="2000" dirty="0" smtClean="0"/>
              <a:t>Tillverkningen: 23451</a:t>
            </a:r>
          </a:p>
          <a:p>
            <a:pPr marL="342900" indent="-342900">
              <a:buFont typeface="Arial" panose="020B0604020202020204" pitchFamily="34" charset="0"/>
              <a:buChar char="•"/>
            </a:pPr>
            <a:r>
              <a:rPr lang="sv-SE" sz="2000" dirty="0" smtClean="0"/>
              <a:t>Klinisk farmaci: 21969</a:t>
            </a:r>
            <a:endParaRPr lang="sv-SE" sz="2000" dirty="0"/>
          </a:p>
        </p:txBody>
      </p:sp>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1968361"/>
      </p:ext>
    </p:extLst>
  </p:cSld>
  <p:clrMapOvr>
    <a:masterClrMapping/>
  </p:clrMapOvr>
  <mc:AlternateContent xmlns:mc="http://schemas.openxmlformats.org/markup-compatibility/2006">
    <mc:Choice xmlns:p14="http://schemas.microsoft.com/office/powerpoint/2010/main" Requires="p14">
      <p:transition spd="slow" p14:dur="2000" advTm="57327"/>
    </mc:Choice>
    <mc:Fallback>
      <p:transition spd="slow" advTm="5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1116467"/>
            <a:ext cx="10972800" cy="1143000"/>
          </a:xfrm>
        </p:spPr>
        <p:txBody>
          <a:bodyPr/>
          <a:lstStyle/>
          <a:p>
            <a:r>
              <a:rPr lang="sv-SE" dirty="0" smtClean="0"/>
              <a:t>Klinisk farmaci</a:t>
            </a:r>
            <a:endParaRPr lang="sv-SE" dirty="0"/>
          </a:p>
        </p:txBody>
      </p:sp>
      <p:sp>
        <p:nvSpPr>
          <p:cNvPr id="3" name="Platshållare för innehåll 2"/>
          <p:cNvSpPr>
            <a:spLocks noGrp="1"/>
          </p:cNvSpPr>
          <p:nvPr>
            <p:ph idx="1"/>
          </p:nvPr>
        </p:nvSpPr>
        <p:spPr>
          <a:xfrm>
            <a:off x="609600" y="2259467"/>
            <a:ext cx="10972800" cy="3866697"/>
          </a:xfrm>
        </p:spPr>
        <p:txBody>
          <a:bodyPr/>
          <a:lstStyle/>
          <a:p>
            <a:pPr lvl="1"/>
            <a:r>
              <a:rPr lang="sv-SE" sz="2400" dirty="0" smtClean="0">
                <a:solidFill>
                  <a:srgbClr val="000000"/>
                </a:solidFill>
              </a:rPr>
              <a:t>Läkemedelsavstämningar</a:t>
            </a:r>
          </a:p>
          <a:p>
            <a:pPr lvl="1"/>
            <a:r>
              <a:rPr lang="sv-SE" sz="2400" dirty="0" smtClean="0">
                <a:solidFill>
                  <a:srgbClr val="000000"/>
                </a:solidFill>
              </a:rPr>
              <a:t>Enkla läkemedelsgenomgångar</a:t>
            </a:r>
          </a:p>
          <a:p>
            <a:pPr lvl="1"/>
            <a:r>
              <a:rPr lang="sv-SE" sz="2400" dirty="0" smtClean="0">
                <a:solidFill>
                  <a:srgbClr val="000000"/>
                </a:solidFill>
              </a:rPr>
              <a:t>Avstämning av läkemedelslistan i Cosmic mot Pascal</a:t>
            </a:r>
            <a:endParaRPr lang="sv-SE" sz="2400" dirty="0">
              <a:solidFill>
                <a:srgbClr val="000000"/>
              </a:solidFill>
            </a:endParaRPr>
          </a:p>
          <a:p>
            <a:pPr lvl="1"/>
            <a:r>
              <a:rPr lang="sv-SE" sz="2400" dirty="0">
                <a:solidFill>
                  <a:srgbClr val="000000"/>
                </a:solidFill>
              </a:rPr>
              <a:t>Hämta läkemedel </a:t>
            </a:r>
            <a:r>
              <a:rPr lang="sv-SE" sz="2400" dirty="0" smtClean="0">
                <a:solidFill>
                  <a:srgbClr val="000000"/>
                </a:solidFill>
              </a:rPr>
              <a:t>på annan </a:t>
            </a:r>
            <a:r>
              <a:rPr lang="sv-SE" sz="2400" dirty="0" smtClean="0">
                <a:solidFill>
                  <a:srgbClr val="000000"/>
                </a:solidFill>
              </a:rPr>
              <a:t>avdelning – ring 21969</a:t>
            </a:r>
            <a:endParaRPr lang="sv-SE" sz="2400" dirty="0" smtClean="0">
              <a:solidFill>
                <a:srgbClr val="000000"/>
              </a:solidFill>
            </a:endParaRPr>
          </a:p>
          <a:p>
            <a:pPr lvl="1"/>
            <a:endParaRPr lang="sv-SE" sz="2400" dirty="0">
              <a:solidFill>
                <a:srgbClr val="000000"/>
              </a:solidFill>
            </a:endParaRPr>
          </a:p>
          <a:p>
            <a:endParaRPr lang="sv-SE" dirty="0"/>
          </a:p>
        </p:txBody>
      </p:sp>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5931493"/>
      </p:ext>
    </p:extLst>
  </p:cSld>
  <p:clrMapOvr>
    <a:masterClrMapping/>
  </p:clrMapOvr>
  <mc:AlternateContent xmlns:mc="http://schemas.openxmlformats.org/markup-compatibility/2006">
    <mc:Choice xmlns:p14="http://schemas.microsoft.com/office/powerpoint/2010/main" Requires="p14">
      <p:transition spd="slow" p14:dur="2000" advTm="52236"/>
    </mc:Choice>
    <mc:Fallback>
      <p:transition spd="slow" advTm="5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3832226" y="2166739"/>
            <a:ext cx="4525963" cy="3394472"/>
          </a:xfrm>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688093"/>
      </p:ext>
    </p:extLst>
  </p:cSld>
  <p:clrMapOvr>
    <a:masterClrMapping/>
  </p:clrMapOvr>
  <mc:AlternateContent xmlns:mc="http://schemas.openxmlformats.org/markup-compatibility/2006">
    <mc:Choice xmlns:p14="http://schemas.microsoft.com/office/powerpoint/2010/main" Requires="p14">
      <p:transition spd="slow" p14:dur="2000" advTm="57997"/>
    </mc:Choice>
    <mc:Fallback>
      <p:transition spd="slow" advTm="5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sz="half" idx="1"/>
          </p:nvPr>
        </p:nvSpPr>
        <p:spPr/>
        <p:txBody>
          <a:bodyPr/>
          <a:lstStyle/>
          <a:p>
            <a:pPr marL="0" indent="0">
              <a:buNone/>
            </a:pPr>
            <a:r>
              <a:rPr lang="sv-SE" dirty="0" smtClean="0"/>
              <a:t>Vätskevagnar</a:t>
            </a:r>
            <a:endParaRPr lang="sv-SE" dirty="0"/>
          </a:p>
        </p:txBody>
      </p:sp>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929" y="1103086"/>
            <a:ext cx="3946071" cy="5261428"/>
          </a:xfrm>
          <a:prstGeom prst="rect">
            <a:avLst/>
          </a:prstGeo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3896160"/>
      </p:ext>
    </p:extLst>
  </p:cSld>
  <p:clrMapOvr>
    <a:masterClrMapping/>
  </p:clrMapOvr>
  <mc:AlternateContent xmlns:mc="http://schemas.openxmlformats.org/markup-compatibility/2006">
    <mc:Choice xmlns:p14="http://schemas.microsoft.com/office/powerpoint/2010/main" Requires="p14">
      <p:transition spd="slow" p14:dur="2000" advTm="87850"/>
    </mc:Choice>
    <mc:Fallback>
      <p:transition spd="slow" advTm="8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609600" y="2394856"/>
            <a:ext cx="5384800" cy="3731307"/>
          </a:xfrm>
        </p:spPr>
        <p:txBody>
          <a:bodyPr/>
          <a:lstStyle/>
          <a:p>
            <a:r>
              <a:rPr lang="sv-SE" dirty="0" smtClean="0"/>
              <a:t>Finns i Hus D2 plan 3</a:t>
            </a:r>
          </a:p>
          <a:p>
            <a:pPr lvl="1"/>
            <a:r>
              <a:rPr lang="sv-SE" dirty="0" smtClean="0"/>
              <a:t>Bassortiment av vissa läkemedel</a:t>
            </a:r>
          </a:p>
          <a:p>
            <a:pPr lvl="1"/>
            <a:r>
              <a:rPr lang="sv-SE" dirty="0" smtClean="0"/>
              <a:t>Överblivna läkemedel från andra enheter</a:t>
            </a:r>
          </a:p>
          <a:p>
            <a:pPr lvl="1"/>
            <a:r>
              <a:rPr lang="sv-SE" dirty="0" smtClean="0"/>
              <a:t>Ögondroppshylla</a:t>
            </a:r>
          </a:p>
          <a:p>
            <a:endParaRPr lang="sv-SE" dirty="0" smtClean="0"/>
          </a:p>
          <a:p>
            <a:endParaRPr lang="sv-SE" dirty="0" smtClean="0"/>
          </a:p>
          <a:p>
            <a:endParaRPr lang="sv-SE" dirty="0"/>
          </a:p>
        </p:txBody>
      </p:sp>
      <p:pic>
        <p:nvPicPr>
          <p:cNvPr id="9" name="Platshållare för innehåll 8"/>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670566" y="960828"/>
            <a:ext cx="5384800" cy="4038600"/>
          </a:xfrm>
        </p:spPr>
      </p:pic>
      <p:sp>
        <p:nvSpPr>
          <p:cNvPr id="7" name="Rubrik 1"/>
          <p:cNvSpPr txBox="1">
            <a:spLocks/>
          </p:cNvSpPr>
          <p:nvPr/>
        </p:nvSpPr>
        <p:spPr>
          <a:xfrm>
            <a:off x="290286" y="960828"/>
            <a:ext cx="10972800"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sv-SE" dirty="0" smtClean="0"/>
              <a:t>Gemensamt läkemedelsförråd</a:t>
            </a:r>
            <a:endParaRPr lang="sv-SE" dirty="0"/>
          </a:p>
        </p:txBody>
      </p:sp>
      <p:pic>
        <p:nvPicPr>
          <p:cNvPr id="5" name="Bildobjekt 4"/>
          <p:cNvPicPr>
            <a:picLocks noChangeAspect="1"/>
          </p:cNvPicPr>
          <p:nvPr/>
        </p:nvPicPr>
        <p:blipFill>
          <a:blip r:embed="rId7"/>
          <a:stretch>
            <a:fillRect/>
          </a:stretch>
        </p:blipFill>
        <p:spPr>
          <a:xfrm>
            <a:off x="95704" y="5265354"/>
            <a:ext cx="5305425" cy="1466850"/>
          </a:xfrm>
          <a:prstGeom prst="rect">
            <a:avLst/>
          </a:prstGeom>
        </p:spPr>
      </p:pic>
      <p:sp>
        <p:nvSpPr>
          <p:cNvPr id="8" name="Ellips 7"/>
          <p:cNvSpPr/>
          <p:nvPr/>
        </p:nvSpPr>
        <p:spPr>
          <a:xfrm>
            <a:off x="562302" y="6464489"/>
            <a:ext cx="1308538" cy="315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p:nvPicPr>
        <p:blipFill rotWithShape="1">
          <a:blip r:embed="rId8" cstate="print">
            <a:extLst>
              <a:ext uri="{28A0092B-C50C-407E-A947-70E740481C1C}">
                <a14:useLocalDpi xmlns:a14="http://schemas.microsoft.com/office/drawing/2010/main" val="0"/>
              </a:ext>
            </a:extLst>
          </a:blip>
          <a:srcRect l="18621" t="8212" r="30115" b="16079"/>
          <a:stretch/>
        </p:blipFill>
        <p:spPr>
          <a:xfrm rot="5400000">
            <a:off x="10160160" y="4957065"/>
            <a:ext cx="1782933" cy="1974820"/>
          </a:xfrm>
          <a:prstGeom prst="rect">
            <a:avLst/>
          </a:prstGeom>
        </p:spPr>
      </p:pic>
      <p:pic>
        <p:nvPicPr>
          <p:cNvPr id="10" name="Bildobjekt 9"/>
          <p:cNvPicPr>
            <a:picLocks noChangeAspect="1"/>
          </p:cNvPicPr>
          <p:nvPr/>
        </p:nvPicPr>
        <p:blipFill rotWithShape="1">
          <a:blip r:embed="rId9" cstate="print">
            <a:extLst>
              <a:ext uri="{28A0092B-C50C-407E-A947-70E740481C1C}">
                <a14:useLocalDpi xmlns:a14="http://schemas.microsoft.com/office/drawing/2010/main" val="0"/>
              </a:ext>
            </a:extLst>
          </a:blip>
          <a:srcRect l="1726" t="12142" r="595" b="20952"/>
          <a:stretch/>
        </p:blipFill>
        <p:spPr>
          <a:xfrm>
            <a:off x="6227255" y="5053008"/>
            <a:ext cx="3620434" cy="1859858"/>
          </a:xfrm>
          <a:prstGeom prst="rect">
            <a:avLst/>
          </a:prstGeom>
        </p:spPr>
      </p:pic>
      <p:pic>
        <p:nvPicPr>
          <p:cNvPr id="14" name="Ljud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77055822"/>
      </p:ext>
    </p:extLst>
  </p:cSld>
  <p:clrMapOvr>
    <a:masterClrMapping/>
  </p:clrMapOvr>
  <mc:AlternateContent xmlns:mc="http://schemas.openxmlformats.org/markup-compatibility/2006">
    <mc:Choice xmlns:p14="http://schemas.microsoft.com/office/powerpoint/2010/main" Requires="p14">
      <p:transition spd="slow" p14:dur="2000" advTm="117668"/>
    </mc:Choice>
    <mc:Fallback>
      <p:transition spd="slow" advTm="11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609600" y="2394856"/>
            <a:ext cx="5384800" cy="3731307"/>
          </a:xfrm>
        </p:spPr>
        <p:txBody>
          <a:bodyPr/>
          <a:lstStyle/>
          <a:p>
            <a:r>
              <a:rPr lang="sv-SE" dirty="0" smtClean="0"/>
              <a:t>Finns </a:t>
            </a:r>
            <a:r>
              <a:rPr lang="sv-SE" dirty="0" smtClean="0"/>
              <a:t>nära IVA plan 3</a:t>
            </a:r>
          </a:p>
          <a:p>
            <a:pPr lvl="1"/>
            <a:r>
              <a:rPr lang="sv-SE" dirty="0" smtClean="0"/>
              <a:t>Akutförråd</a:t>
            </a:r>
          </a:p>
          <a:p>
            <a:pPr lvl="1"/>
            <a:r>
              <a:rPr lang="sv-SE" dirty="0" smtClean="0"/>
              <a:t>Basförråd</a:t>
            </a:r>
            <a:endParaRPr lang="sv-SE" dirty="0" smtClean="0"/>
          </a:p>
          <a:p>
            <a:endParaRPr lang="sv-SE" dirty="0" smtClean="0"/>
          </a:p>
          <a:p>
            <a:endParaRPr lang="sv-SE" dirty="0"/>
          </a:p>
        </p:txBody>
      </p:sp>
      <p:sp>
        <p:nvSpPr>
          <p:cNvPr id="7" name="Rubrik 1"/>
          <p:cNvSpPr txBox="1">
            <a:spLocks/>
          </p:cNvSpPr>
          <p:nvPr/>
        </p:nvSpPr>
        <p:spPr>
          <a:xfrm>
            <a:off x="290286" y="960828"/>
            <a:ext cx="10972800"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sv-SE" dirty="0" smtClean="0"/>
              <a:t>Gemensamt läkemedelsförråd</a:t>
            </a:r>
            <a:endParaRPr lang="sv-SE" dirty="0"/>
          </a:p>
        </p:txBody>
      </p:sp>
      <p:pic>
        <p:nvPicPr>
          <p:cNvPr id="4" name="Platshållare för innehåll 3"/>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6545504" y="1600104"/>
            <a:ext cx="5171734" cy="3878800"/>
          </a:xfrm>
        </p:spPr>
      </p:pic>
      <p:pic>
        <p:nvPicPr>
          <p:cNvPr id="11" name="Lju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781002"/>
      </p:ext>
    </p:extLst>
  </p:cSld>
  <p:clrMapOvr>
    <a:masterClrMapping/>
  </p:clrMapOvr>
  <mc:AlternateContent xmlns:mc="http://schemas.openxmlformats.org/markup-compatibility/2006">
    <mc:Choice xmlns:p14="http://schemas.microsoft.com/office/powerpoint/2010/main" Requires="p14">
      <p:transition spd="slow" p14:dur="2000" advTm="76711"/>
    </mc:Choice>
    <mc:Fallback>
      <p:transition spd="slow" advTm="7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867102"/>
            <a:ext cx="10972800" cy="550535"/>
          </a:xfrm>
        </p:spPr>
        <p:txBody>
          <a:bodyPr/>
          <a:lstStyle/>
          <a:p>
            <a:r>
              <a:rPr lang="sv-SE" dirty="0" smtClean="0"/>
              <a:t>Beställning i </a:t>
            </a:r>
            <a:r>
              <a:rPr lang="sv-SE" dirty="0" err="1" smtClean="0"/>
              <a:t>Raindance</a:t>
            </a:r>
            <a:r>
              <a:rPr lang="sv-SE" dirty="0" smtClean="0"/>
              <a:t> - akutförråd</a:t>
            </a:r>
            <a:endParaRPr lang="sv-SE" dirty="0"/>
          </a:p>
        </p:txBody>
      </p:sp>
      <p:pic>
        <p:nvPicPr>
          <p:cNvPr id="6" name="Bildobjekt 5"/>
          <p:cNvPicPr/>
          <p:nvPr/>
        </p:nvPicPr>
        <p:blipFill>
          <a:blip r:embed="rId5"/>
          <a:stretch>
            <a:fillRect/>
          </a:stretch>
        </p:blipFill>
        <p:spPr>
          <a:xfrm>
            <a:off x="724689" y="2052572"/>
            <a:ext cx="10342704" cy="4190573"/>
          </a:xfrm>
          <a:prstGeom prst="rect">
            <a:avLst/>
          </a:prstGeom>
        </p:spPr>
      </p:pic>
      <p:sp>
        <p:nvSpPr>
          <p:cNvPr id="7" name="Ellips 6"/>
          <p:cNvSpPr/>
          <p:nvPr/>
        </p:nvSpPr>
        <p:spPr>
          <a:xfrm>
            <a:off x="5470631" y="4788094"/>
            <a:ext cx="4981907" cy="7298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Lju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6612703"/>
      </p:ext>
    </p:extLst>
  </p:cSld>
  <p:clrMapOvr>
    <a:masterClrMapping/>
  </p:clrMapOvr>
  <mc:AlternateContent xmlns:mc="http://schemas.openxmlformats.org/markup-compatibility/2006">
    <mc:Choice xmlns:p14="http://schemas.microsoft.com/office/powerpoint/2010/main" Requires="p14">
      <p:transition spd="slow" p14:dur="2000" advTm="13933"/>
    </mc:Choice>
    <mc:Fallback>
      <p:transition spd="slow" advTm="13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2303" y="952555"/>
            <a:ext cx="10972800" cy="1143000"/>
          </a:xfrm>
        </p:spPr>
        <p:txBody>
          <a:bodyPr/>
          <a:lstStyle/>
          <a:p>
            <a:r>
              <a:rPr lang="sv-SE" dirty="0"/>
              <a:t>Gemensamt </a:t>
            </a:r>
            <a:r>
              <a:rPr lang="sv-SE" dirty="0" smtClean="0"/>
              <a:t>läkemedelsförråd - SVEPA</a:t>
            </a:r>
            <a:endParaRPr lang="sv-SE" dirty="0"/>
          </a:p>
        </p:txBody>
      </p:sp>
      <p:pic>
        <p:nvPicPr>
          <p:cNvPr id="8" name="Bildobjekt 7"/>
          <p:cNvPicPr>
            <a:picLocks noChangeAspect="1"/>
          </p:cNvPicPr>
          <p:nvPr/>
        </p:nvPicPr>
        <p:blipFill>
          <a:blip r:embed="rId5"/>
          <a:stretch>
            <a:fillRect/>
          </a:stretch>
        </p:blipFill>
        <p:spPr>
          <a:xfrm>
            <a:off x="805684" y="1709409"/>
            <a:ext cx="9989281" cy="4959405"/>
          </a:xfrm>
          <a:prstGeom prst="rect">
            <a:avLst/>
          </a:prstGeom>
        </p:spPr>
      </p:pic>
      <p:sp>
        <p:nvSpPr>
          <p:cNvPr id="9" name="Ellips 8"/>
          <p:cNvSpPr/>
          <p:nvPr/>
        </p:nvSpPr>
        <p:spPr>
          <a:xfrm>
            <a:off x="4256690" y="3405352"/>
            <a:ext cx="1308538" cy="5044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2580290" y="2624329"/>
            <a:ext cx="1518744" cy="434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p:cNvSpPr/>
          <p:nvPr/>
        </p:nvSpPr>
        <p:spPr>
          <a:xfrm>
            <a:off x="562303" y="5391807"/>
            <a:ext cx="10232662" cy="2207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p:cNvPicPr>
            <a:picLocks noChangeAspect="1"/>
          </p:cNvPicPr>
          <p:nvPr/>
        </p:nvPicPr>
        <p:blipFill rotWithShape="1">
          <a:blip r:embed="rId6" cstate="print">
            <a:extLst>
              <a:ext uri="{28A0092B-C50C-407E-A947-70E740481C1C}">
                <a14:useLocalDpi xmlns:a14="http://schemas.microsoft.com/office/drawing/2010/main" val="0"/>
              </a:ext>
            </a:extLst>
          </a:blip>
          <a:srcRect l="50345" t="16488" r="31954" b="24048"/>
          <a:stretch/>
        </p:blipFill>
        <p:spPr>
          <a:xfrm rot="5400000">
            <a:off x="9938517" y="2214425"/>
            <a:ext cx="1213945" cy="3058511"/>
          </a:xfrm>
          <a:prstGeom prst="rect">
            <a:avLst/>
          </a:prstGeom>
        </p:spPr>
      </p:pic>
      <p:pic>
        <p:nvPicPr>
          <p:cNvPr id="14" name="Ljud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913183"/>
      </p:ext>
    </p:extLst>
  </p:cSld>
  <p:clrMapOvr>
    <a:masterClrMapping/>
  </p:clrMapOvr>
  <mc:AlternateContent xmlns:mc="http://schemas.openxmlformats.org/markup-compatibility/2006">
    <mc:Choice xmlns:p14="http://schemas.microsoft.com/office/powerpoint/2010/main" Requires="p14">
      <p:transition spd="slow" p14:dur="2000" advTm="63231"/>
    </mc:Choice>
    <mc:Fallback>
      <p:transition spd="slow" advTm="6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3"/>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1542</Words>
  <Application>Microsoft Office PowerPoint</Application>
  <PresentationFormat>Bredbild</PresentationFormat>
  <Paragraphs>98</Paragraphs>
  <Slides>14</Slides>
  <Notes>14</Notes>
  <HiddenSlides>0</HiddenSlides>
  <MMClips>14</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14</vt:i4>
      </vt:variant>
    </vt:vector>
  </HeadingPairs>
  <TitlesOfParts>
    <vt:vector size="20" baseType="lpstr">
      <vt:lpstr>Arial</vt:lpstr>
      <vt:lpstr>Bryant Light</vt:lpstr>
      <vt:lpstr>Bryant Regular</vt:lpstr>
      <vt:lpstr>Calibri</vt:lpstr>
      <vt:lpstr>1_Office-tema</vt:lpstr>
      <vt:lpstr>3_Region Jönköpings län</vt:lpstr>
      <vt:lpstr>Praktisk information gällande läkemedel  Länssjukhuset Ryhov</vt:lpstr>
      <vt:lpstr> </vt:lpstr>
      <vt:lpstr>Klinisk farmaci</vt:lpstr>
      <vt:lpstr>PowerPoint-presentation</vt:lpstr>
      <vt:lpstr>PowerPoint-presentation</vt:lpstr>
      <vt:lpstr>PowerPoint-presentation</vt:lpstr>
      <vt:lpstr>PowerPoint-presentation</vt:lpstr>
      <vt:lpstr>Beställning i Raindance - akutförråd</vt:lpstr>
      <vt:lpstr>Gemensamt läkemedelsförråd - SVEPA</vt:lpstr>
      <vt:lpstr>SVEPA - om du tar den sista på hyllan</vt:lpstr>
      <vt:lpstr>Gemensamt läkemedelsförråd</vt:lpstr>
      <vt:lpstr> Ögondroppar till inneliggande patient som inte har med sig egna  </vt:lpstr>
      <vt:lpstr>Lådor för återlämning</vt:lpstr>
      <vt:lpstr>PowerPoint-presentation</vt:lpstr>
    </vt:vector>
  </TitlesOfParts>
  <Company>Region Jönköpings län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Praktisk information gällande läkemedel  Höglandssjukhuset</dc:title>
  <dc:creator>Adamsson Anna</dc:creator>
  <cp:lastModifiedBy>Krigsman Kristin</cp:lastModifiedBy>
  <cp:revision>48</cp:revision>
  <cp:lastPrinted>2021-05-31T12:58:31Z</cp:lastPrinted>
  <dcterms:created xsi:type="dcterms:W3CDTF">2021-05-11T11:43:09Z</dcterms:created>
  <dcterms:modified xsi:type="dcterms:W3CDTF">2021-05-31T13:38:28Z</dcterms:modified>
</cp:coreProperties>
</file>