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70" r:id="rId3"/>
    <p:sldMasterId id="2147483682" r:id="rId4"/>
    <p:sldMasterId id="2147483689" r:id="rId5"/>
  </p:sldMasterIdLst>
  <p:notesMasterIdLst>
    <p:notesMasterId r:id="rId30"/>
  </p:notesMasterIdLst>
  <p:sldIdLst>
    <p:sldId id="348" r:id="rId6"/>
    <p:sldId id="376" r:id="rId7"/>
    <p:sldId id="377" r:id="rId8"/>
    <p:sldId id="350" r:id="rId9"/>
    <p:sldId id="360" r:id="rId10"/>
    <p:sldId id="361" r:id="rId11"/>
    <p:sldId id="357" r:id="rId12"/>
    <p:sldId id="365" r:id="rId13"/>
    <p:sldId id="304" r:id="rId14"/>
    <p:sldId id="306" r:id="rId15"/>
    <p:sldId id="329" r:id="rId16"/>
    <p:sldId id="320" r:id="rId17"/>
    <p:sldId id="330" r:id="rId18"/>
    <p:sldId id="331" r:id="rId19"/>
    <p:sldId id="332" r:id="rId20"/>
    <p:sldId id="335" r:id="rId21"/>
    <p:sldId id="336" r:id="rId22"/>
    <p:sldId id="339" r:id="rId23"/>
    <p:sldId id="340" r:id="rId24"/>
    <p:sldId id="345" r:id="rId25"/>
    <p:sldId id="359" r:id="rId26"/>
    <p:sldId id="364" r:id="rId27"/>
    <p:sldId id="363" r:id="rId28"/>
    <p:sldId id="375" r:id="rId29"/>
  </p:sldIdLst>
  <p:sldSz cx="9144000" cy="6858000" type="screen4x3"/>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0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650" autoAdjust="0"/>
    <p:restoredTop sz="68953" autoAdjust="0"/>
  </p:normalViewPr>
  <p:slideViewPr>
    <p:cSldViewPr>
      <p:cViewPr varScale="1">
        <p:scale>
          <a:sx n="44" d="100"/>
          <a:sy n="44" d="100"/>
        </p:scale>
        <p:origin x="1512" y="4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E2026FF9-0C3F-4853-8303-533EC9D5C49C}" type="datetimeFigureOut">
              <a:rPr lang="sv-SE" smtClean="0"/>
              <a:t>2021-06-07</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9444401-568A-494C-BAC8-7EC91C2B6052}" type="slidenum">
              <a:rPr lang="sv-SE" smtClean="0"/>
              <a:t>‹#›</a:t>
            </a:fld>
            <a:endParaRPr lang="sv-SE"/>
          </a:p>
        </p:txBody>
      </p:sp>
    </p:spTree>
    <p:extLst>
      <p:ext uri="{BB962C8B-B14F-4D97-AF65-F5344CB8AC3E}">
        <p14:creationId xmlns:p14="http://schemas.microsoft.com/office/powerpoint/2010/main" val="329301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denna film</a:t>
            </a:r>
            <a:r>
              <a:rPr lang="sv-SE" baseline="0" dirty="0" smtClean="0"/>
              <a:t> kommer du få p</a:t>
            </a:r>
            <a:r>
              <a:rPr lang="sv-SE" dirty="0" smtClean="0"/>
              <a:t>raktisk</a:t>
            </a:r>
            <a:r>
              <a:rPr lang="sv-SE" baseline="0" dirty="0" smtClean="0"/>
              <a:t> information gällande läkemedel på sjukhusen i Region Jönköpings län. Jag som pratar heter …. och arbetar som klinisk apotekare i regionen. Om du efter presentationen har frågor eller funderingar- tveka inte att höra av dig!</a:t>
            </a:r>
          </a:p>
          <a:p>
            <a:r>
              <a:rPr lang="sv-SE" baseline="0" dirty="0" smtClean="0"/>
              <a:t>Som kort bakgrund kan jag berätta att läkemedelsförsörjningen i Region Jönköpings län har bedrivits i egen regi sedan 2013. Tillverkningshet, orderberedning och största delen av läkemedelslagret finns i Jönköping. I Värnamo och Eksjö finns det lager med infusionsvätskor. </a:t>
            </a:r>
          </a:p>
          <a:p>
            <a:r>
              <a:rPr lang="sv-SE" baseline="0" dirty="0" smtClean="0"/>
              <a:t>Först kommer det en allmän del –sedan en del som är lokal för respektive sjukhus.</a:t>
            </a:r>
          </a:p>
        </p:txBody>
      </p:sp>
      <p:sp>
        <p:nvSpPr>
          <p:cNvPr id="4" name="Platshållare för bildnummer 3"/>
          <p:cNvSpPr>
            <a:spLocks noGrp="1"/>
          </p:cNvSpPr>
          <p:nvPr>
            <p:ph type="sldNum" sz="quarter" idx="10"/>
          </p:nvPr>
        </p:nvSpPr>
        <p:spPr/>
        <p:txBody>
          <a:bodyPr/>
          <a:lstStyle/>
          <a:p>
            <a:fld id="{B9444401-568A-494C-BAC8-7EC91C2B6052}" type="slidenum">
              <a:rPr lang="sv-SE" smtClean="0"/>
              <a:t>1</a:t>
            </a:fld>
            <a:endParaRPr lang="sv-SE" dirty="0"/>
          </a:p>
        </p:txBody>
      </p:sp>
    </p:spTree>
    <p:extLst>
      <p:ext uri="{BB962C8B-B14F-4D97-AF65-F5344CB8AC3E}">
        <p14:creationId xmlns:p14="http://schemas.microsoft.com/office/powerpoint/2010/main" val="28302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B5A4AA-AF1F-43D4-BAE9-69D9CBE937E2}" type="slidenum">
              <a:rPr lang="sv-SE" altLang="sv-SE"/>
              <a:pPr/>
              <a:t>10</a:t>
            </a:fld>
            <a:endParaRPr lang="sv-SE" altLang="sv-SE"/>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lnSpc>
                <a:spcPct val="80000"/>
              </a:lnSpc>
            </a:pPr>
            <a:r>
              <a:rPr lang="sv-SE" altLang="sv-SE" sz="1000" b="0" dirty="0" smtClean="0"/>
              <a:t>Det</a:t>
            </a:r>
            <a:r>
              <a:rPr lang="sv-SE" altLang="sv-SE" sz="1000" b="0" baseline="0" dirty="0" smtClean="0"/>
              <a:t> finns som sagt 14 huvudgrupper, bokstaven som representerar gruppen indikerar var i kroppen –eller på vilken sjukdom- som läkemedlet verkar. T ex hittar man  läkemedel som påverkar hjärnan under bokstaven N (N som i nerver) och läkemedel för huden under bokstaven D (D som i </a:t>
            </a:r>
            <a:r>
              <a:rPr lang="sv-SE" altLang="sv-SE" sz="1000" b="0" baseline="0" dirty="0" err="1" smtClean="0"/>
              <a:t>derma</a:t>
            </a:r>
            <a:r>
              <a:rPr lang="sv-SE" altLang="sv-SE" sz="1000" b="0" baseline="0" dirty="0" smtClean="0"/>
              <a:t>).</a:t>
            </a:r>
          </a:p>
          <a:p>
            <a:pPr>
              <a:lnSpc>
                <a:spcPct val="80000"/>
              </a:lnSpc>
            </a:pPr>
            <a:r>
              <a:rPr lang="sv-SE" altLang="sv-SE" sz="1000" b="0" baseline="0" dirty="0" smtClean="0"/>
              <a:t>Det kan upplevas att läkemedelssubstanser är placerade under ”fel” bokstav, men kom då ihåg att detta system har ca 50 år på nacken och att substanser som används till en åkomma idag kanske användes till något annat tidigare, samt att det ett globalt system. Läkemedel som vi i Sverige använder i liten skala till en viss sjukdom, t ex </a:t>
            </a:r>
            <a:r>
              <a:rPr lang="sv-SE" altLang="sv-SE" sz="1000" b="0" baseline="0" dirty="0" err="1" smtClean="0"/>
              <a:t>reumatoid</a:t>
            </a:r>
            <a:r>
              <a:rPr lang="sv-SE" altLang="sv-SE" sz="1000" b="0" baseline="0" dirty="0" smtClean="0"/>
              <a:t> artrit,  i stora delar av världen används mot tropiska sjukdomar och därför återfinns under ATC-kod P.</a:t>
            </a:r>
            <a:endParaRPr lang="sv-SE" altLang="sv-SE" sz="1000" b="0" dirty="0"/>
          </a:p>
          <a:p>
            <a:pPr>
              <a:lnSpc>
                <a:spcPct val="80000"/>
              </a:lnSpc>
            </a:pPr>
            <a:endParaRPr lang="sv-SE" altLang="sv-SE" sz="1000" b="1" dirty="0"/>
          </a:p>
          <a:p>
            <a:pPr>
              <a:lnSpc>
                <a:spcPct val="80000"/>
              </a:lnSpc>
            </a:pPr>
            <a:endParaRPr lang="sv-SE" altLang="sv-SE" sz="1000" dirty="0"/>
          </a:p>
        </p:txBody>
      </p:sp>
    </p:spTree>
    <p:extLst>
      <p:ext uri="{BB962C8B-B14F-4D97-AF65-F5344CB8AC3E}">
        <p14:creationId xmlns:p14="http://schemas.microsoft.com/office/powerpoint/2010/main" val="1874129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är då</a:t>
            </a:r>
            <a:r>
              <a:rPr lang="sv-SE" baseline="0" dirty="0" smtClean="0"/>
              <a:t> fördelen med att sortera läkemedel i ATC-kodsordning istället för i t ex bokstavsordning?</a:t>
            </a:r>
          </a:p>
          <a:p>
            <a:r>
              <a:rPr lang="sv-SE" baseline="0" dirty="0" smtClean="0"/>
              <a:t>En fördel är att läkemedel med liknande effekt står bredvid varandra på hyllan. </a:t>
            </a:r>
            <a:r>
              <a:rPr lang="sv-SE" baseline="0" dirty="0" err="1" smtClean="0"/>
              <a:t>Metoprolol</a:t>
            </a:r>
            <a:r>
              <a:rPr lang="sv-SE" baseline="0" dirty="0" smtClean="0"/>
              <a:t> står bredvid </a:t>
            </a:r>
            <a:r>
              <a:rPr lang="sv-SE" baseline="0" dirty="0" err="1" smtClean="0"/>
              <a:t>Atenolol</a:t>
            </a:r>
            <a:r>
              <a:rPr lang="sv-SE" baseline="0" dirty="0" smtClean="0"/>
              <a:t> och </a:t>
            </a:r>
            <a:r>
              <a:rPr lang="sv-SE" baseline="0" dirty="0" err="1" smtClean="0"/>
              <a:t>Bisoprolol</a:t>
            </a:r>
            <a:r>
              <a:rPr lang="sv-SE" baseline="0" dirty="0" smtClean="0"/>
              <a:t>. Om vi råkar ta fel är det förstås inte bra, men det är dock en betablockare.</a:t>
            </a:r>
          </a:p>
          <a:p>
            <a:r>
              <a:rPr lang="sv-SE" baseline="0" dirty="0" smtClean="0"/>
              <a:t>Som bilden visar är det vitt skilda läkemedel som kan hamna bredvid varandra om det är bokstavsordning.</a:t>
            </a:r>
          </a:p>
          <a:p>
            <a:r>
              <a:rPr lang="sv-SE" baseline="0" dirty="0" smtClean="0"/>
              <a:t>En annan fördel är att om ett läkemedel byter namn t ex </a:t>
            </a:r>
            <a:r>
              <a:rPr lang="sv-SE" baseline="0" dirty="0" err="1" smtClean="0"/>
              <a:t>Trombyl</a:t>
            </a:r>
            <a:r>
              <a:rPr lang="sv-SE" baseline="0" dirty="0" smtClean="0"/>
              <a:t> blir Acetylsalicylsyra kommer det fortfarande vara samma plats på hyllan. Hade läkemedel varit sorterade i bokstavsordning är inte så fallet.</a:t>
            </a:r>
          </a:p>
          <a:p>
            <a:endParaRPr lang="sv-SE" baseline="0" dirty="0" smtClean="0"/>
          </a:p>
          <a:p>
            <a:r>
              <a:rPr lang="sv-SE" baseline="0" dirty="0" smtClean="0"/>
              <a:t>Nackdelar finns förstås även med ATC-</a:t>
            </a:r>
            <a:r>
              <a:rPr lang="sv-SE" baseline="0" dirty="0" err="1" smtClean="0"/>
              <a:t>kodssystemet</a:t>
            </a:r>
            <a:r>
              <a:rPr lang="sv-SE" baseline="0" dirty="0" smtClean="0"/>
              <a:t> som med allt annat. En kan vara att det upplevs svårt att hitta samt att –som tidigare nämndes- alla läkemedel är inte placerade på sin ”logiska” plats.</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11</a:t>
            </a:fld>
            <a:endParaRPr lang="sv-SE"/>
          </a:p>
        </p:txBody>
      </p:sp>
    </p:spTree>
    <p:extLst>
      <p:ext uri="{BB962C8B-B14F-4D97-AF65-F5344CB8AC3E}">
        <p14:creationId xmlns:p14="http://schemas.microsoft.com/office/powerpoint/2010/main" val="3401382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FASS är en förkortning och står för Farmaceutiska Specialiteter i Sverige.</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smtClean="0"/>
              <a:t>Fass</a:t>
            </a:r>
            <a:r>
              <a:rPr lang="sv-SE" dirty="0" smtClean="0"/>
              <a:t> hittar du på www.fass.se, det</a:t>
            </a:r>
            <a:r>
              <a:rPr lang="sv-SE" baseline="0" dirty="0" smtClean="0"/>
              <a:t> finns även direktknappar i journalsystemet Cosmic och i recepthanteringssystemet Pascal.</a:t>
            </a:r>
          </a:p>
          <a:p>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12</a:t>
            </a:fld>
            <a:endParaRPr lang="sv-SE"/>
          </a:p>
        </p:txBody>
      </p:sp>
    </p:spTree>
    <p:extLst>
      <p:ext uri="{BB962C8B-B14F-4D97-AF65-F5344CB8AC3E}">
        <p14:creationId xmlns:p14="http://schemas.microsoft.com/office/powerpoint/2010/main" val="1086637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a:t>
            </a:r>
            <a:r>
              <a:rPr lang="sv-SE" baseline="0" dirty="0" smtClean="0"/>
              <a:t> är startsidan på </a:t>
            </a:r>
            <a:r>
              <a:rPr lang="sv-SE" baseline="0" dirty="0" err="1" smtClean="0"/>
              <a:t>fass</a:t>
            </a:r>
            <a:r>
              <a:rPr lang="sv-SE" baseline="0" dirty="0" smtClean="0"/>
              <a:t> som ni säkert alla känner igen.</a:t>
            </a:r>
          </a:p>
          <a:p>
            <a:r>
              <a:rPr lang="sv-SE" baseline="0" dirty="0" smtClean="0"/>
              <a:t>Man kan söka direkt på aktuellt läkemedel, eller om man vill söka i ATC-kodsregister</a:t>
            </a:r>
            <a:r>
              <a:rPr lang="sv-SE" i="1" baseline="0" dirty="0" smtClean="0"/>
              <a:t>. (animering)</a:t>
            </a:r>
          </a:p>
          <a:p>
            <a:r>
              <a:rPr lang="sv-SE" baseline="0" dirty="0" smtClean="0"/>
              <a:t>Det finns även hjälp med tablettidentifiering samt information om restnoterade läkemedel samt lagerstatus på apotek. </a:t>
            </a:r>
            <a:r>
              <a:rPr lang="sv-SE" i="1" baseline="0" dirty="0" smtClean="0"/>
              <a:t>(animering)</a:t>
            </a:r>
            <a:endParaRPr lang="sv-SE" i="1"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13</a:t>
            </a:fld>
            <a:endParaRPr lang="sv-SE"/>
          </a:p>
        </p:txBody>
      </p:sp>
    </p:spTree>
    <p:extLst>
      <p:ext uri="{BB962C8B-B14F-4D97-AF65-F5344CB8AC3E}">
        <p14:creationId xmlns:p14="http://schemas.microsoft.com/office/powerpoint/2010/main" val="3908021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är</a:t>
            </a:r>
            <a:r>
              <a:rPr lang="sv-SE" baseline="0" dirty="0" smtClean="0"/>
              <a:t> en bild hur man kan klicka sig fram i ATC-registret, det ger information om vilka substanser som är närbesläktade.</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14</a:t>
            </a:fld>
            <a:endParaRPr lang="sv-SE"/>
          </a:p>
        </p:txBody>
      </p:sp>
    </p:spTree>
    <p:extLst>
      <p:ext uri="{BB962C8B-B14F-4D97-AF65-F5344CB8AC3E}">
        <p14:creationId xmlns:p14="http://schemas.microsoft.com/office/powerpoint/2010/main" val="221071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Söker</a:t>
            </a:r>
            <a:r>
              <a:rPr lang="sv-SE" baseline="0" dirty="0" smtClean="0"/>
              <a:t> du på ett specifikt läkemedel får du tillgänglig information om just det. Här finns ATC-koden </a:t>
            </a:r>
            <a:r>
              <a:rPr lang="sv-SE" i="1" baseline="0" dirty="0" smtClean="0"/>
              <a:t>(animering),</a:t>
            </a:r>
          </a:p>
          <a:p>
            <a:r>
              <a:rPr lang="sv-SE" baseline="0" dirty="0" smtClean="0"/>
              <a:t>Vilka läkemedel som är utbytbara </a:t>
            </a:r>
            <a:r>
              <a:rPr lang="sv-SE" i="1" baseline="0" dirty="0" smtClean="0"/>
              <a:t>(animering) </a:t>
            </a:r>
            <a:r>
              <a:rPr lang="sv-SE" baseline="0" dirty="0" smtClean="0"/>
              <a:t>–bara för att ett läkemedel har samma ATC-kod betyder inte det att de är utbytbara! En viss ATC-kod står för en viss substans, men det kan vara olika beredningsformer av substansen t ex injektioner, depotberedningar eller vanliga tabletter. </a:t>
            </a:r>
          </a:p>
          <a:p>
            <a:r>
              <a:rPr lang="sv-SE" baseline="0" dirty="0" smtClean="0"/>
              <a:t>Det är läkemedelsverket som bestämmer vilka läkemedel som är utbytbara mot varandra och det är mellan dessa som det kan ske utbyte på apotek.</a:t>
            </a:r>
          </a:p>
          <a:p>
            <a:endParaRPr lang="sv-SE" baseline="0" dirty="0" smtClean="0"/>
          </a:p>
          <a:p>
            <a:r>
              <a:rPr lang="sv-SE" baseline="0" dirty="0" smtClean="0"/>
              <a:t>Det finns även en mycket användbar funktion där man söker efter läkemedel på apotek… (</a:t>
            </a:r>
            <a:r>
              <a:rPr lang="sv-SE" i="1" baseline="0" dirty="0" smtClean="0"/>
              <a:t>animering och nästa bild)</a:t>
            </a:r>
            <a:endParaRPr lang="sv-SE" i="1"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15</a:t>
            </a:fld>
            <a:endParaRPr lang="sv-SE"/>
          </a:p>
        </p:txBody>
      </p:sp>
    </p:spTree>
    <p:extLst>
      <p:ext uri="{BB962C8B-B14F-4D97-AF65-F5344CB8AC3E}">
        <p14:creationId xmlns:p14="http://schemas.microsoft.com/office/powerpoint/2010/main" val="2021964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Välj vilken förpackning</a:t>
            </a:r>
            <a:r>
              <a:rPr lang="sv-SE" baseline="0" dirty="0" smtClean="0"/>
              <a:t> du är intresserad av välj län och ort – så visas lagerstatus på de apotek som är valda. Undantag är narkotiska läkemedel som inte går att se lagerstatus för.</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16</a:t>
            </a:fld>
            <a:endParaRPr lang="sv-SE"/>
          </a:p>
        </p:txBody>
      </p:sp>
    </p:spTree>
    <p:extLst>
      <p:ext uri="{BB962C8B-B14F-4D97-AF65-F5344CB8AC3E}">
        <p14:creationId xmlns:p14="http://schemas.microsoft.com/office/powerpoint/2010/main" val="701897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backar tillbaka lite och om man klickar på utbytbara läkemedel kommer</a:t>
            </a:r>
            <a:r>
              <a:rPr lang="sv-SE" baseline="0" dirty="0" smtClean="0"/>
              <a:t> listan upp över vilka läkemedel som går bra att byta emellan.</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17</a:t>
            </a:fld>
            <a:endParaRPr lang="sv-SE"/>
          </a:p>
        </p:txBody>
      </p:sp>
    </p:spTree>
    <p:extLst>
      <p:ext uri="{BB962C8B-B14F-4D97-AF65-F5344CB8AC3E}">
        <p14:creationId xmlns:p14="http://schemas.microsoft.com/office/powerpoint/2010/main" val="2817264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smtClean="0">
                <a:solidFill>
                  <a:schemeClr val="tx1"/>
                </a:solidFill>
                <a:effectLst/>
                <a:latin typeface="+mn-lt"/>
                <a:ea typeface="+mn-ea"/>
                <a:cs typeface="+mn-cs"/>
              </a:rPr>
              <a:t>När Läkemedelsverket beslutar om två läkemedel kan vara utbytbara görs en sammanvägd bedömning av effekt, säkerhet och produktegenskaper. För att två läkemedel ska kunna bli generiskt utbytbara på apotek måste de uppfylla några grundläggande kriterier</a:t>
            </a:r>
            <a:r>
              <a:rPr lang="sv-SE" sz="1200" b="0" i="0" u="none" strike="noStrike" kern="1200" baseline="0" dirty="0" smtClean="0">
                <a:solidFill>
                  <a:schemeClr val="tx1"/>
                </a:solidFill>
                <a:effectLst/>
                <a:latin typeface="+mn-lt"/>
                <a:ea typeface="+mn-ea"/>
                <a:cs typeface="+mn-cs"/>
              </a:rPr>
              <a:t> vilka är</a:t>
            </a:r>
          </a:p>
          <a:p>
            <a:r>
              <a:rPr lang="sv-SE" sz="1200" b="0" i="0" u="none" strike="noStrike" kern="1200" baseline="0" dirty="0" smtClean="0">
                <a:solidFill>
                  <a:schemeClr val="tx1"/>
                </a:solidFill>
                <a:effectLst/>
                <a:latin typeface="+mn-lt"/>
                <a:ea typeface="+mn-ea"/>
                <a:cs typeface="+mn-cs"/>
              </a:rPr>
              <a:t>-vara godkända läkemedel</a:t>
            </a:r>
          </a:p>
          <a:p>
            <a:r>
              <a:rPr lang="sv-SE" sz="1200" b="0" i="0" u="none" strike="noStrike" kern="1200" baseline="0" dirty="0" smtClean="0">
                <a:solidFill>
                  <a:schemeClr val="tx1"/>
                </a:solidFill>
                <a:effectLst/>
                <a:latin typeface="+mn-lt"/>
                <a:ea typeface="+mn-ea"/>
                <a:cs typeface="+mn-cs"/>
              </a:rPr>
              <a:t>-samma aktiva substans</a:t>
            </a:r>
          </a:p>
          <a:p>
            <a:r>
              <a:rPr lang="sv-SE" sz="1200" b="0" i="0" u="none" strike="noStrike" kern="1200" baseline="0" dirty="0" smtClean="0">
                <a:solidFill>
                  <a:schemeClr val="tx1"/>
                </a:solidFill>
                <a:effectLst/>
                <a:latin typeface="+mn-lt"/>
                <a:ea typeface="+mn-ea"/>
                <a:cs typeface="+mn-cs"/>
              </a:rPr>
              <a:t>-samma aktiva mängd</a:t>
            </a:r>
          </a:p>
          <a:p>
            <a:r>
              <a:rPr lang="sv-SE" sz="1200" b="0" i="0" u="none" strike="noStrike" kern="1200" baseline="0" dirty="0" smtClean="0">
                <a:solidFill>
                  <a:schemeClr val="tx1"/>
                </a:solidFill>
                <a:effectLst/>
                <a:latin typeface="+mn-lt"/>
                <a:ea typeface="+mn-ea"/>
                <a:cs typeface="+mn-cs"/>
              </a:rPr>
              <a:t>-samma beredningsform</a:t>
            </a:r>
          </a:p>
          <a:p>
            <a:r>
              <a:rPr lang="sv-SE" sz="1200" b="0" i="0" u="none" strike="noStrike" kern="1200" baseline="0" dirty="0" smtClean="0">
                <a:solidFill>
                  <a:schemeClr val="tx1"/>
                </a:solidFill>
                <a:effectLst/>
                <a:latin typeface="+mn-lt"/>
                <a:ea typeface="+mn-ea"/>
                <a:cs typeface="+mn-cs"/>
              </a:rPr>
              <a:t>-bedömts som ekvivalenta</a:t>
            </a:r>
          </a:p>
          <a:p>
            <a:endParaRPr lang="sv-SE" sz="1200" b="0" i="0" u="none" strike="noStrike" kern="1200" baseline="0" dirty="0" smtClean="0">
              <a:solidFill>
                <a:schemeClr val="tx1"/>
              </a:solidFill>
              <a:effectLst/>
              <a:latin typeface="+mn-lt"/>
              <a:ea typeface="+mn-ea"/>
              <a:cs typeface="+mn-cs"/>
            </a:endParaRPr>
          </a:p>
          <a:p>
            <a:r>
              <a:rPr lang="sv-SE" sz="1200" b="0" i="0" u="none" strike="noStrike" kern="1200" baseline="0" dirty="0" smtClean="0">
                <a:solidFill>
                  <a:schemeClr val="tx1"/>
                </a:solidFill>
                <a:effectLst/>
                <a:latin typeface="+mn-lt"/>
                <a:ea typeface="+mn-ea"/>
                <a:cs typeface="+mn-cs"/>
              </a:rPr>
              <a:t>I</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18</a:t>
            </a:fld>
            <a:endParaRPr lang="sv-SE"/>
          </a:p>
        </p:txBody>
      </p:sp>
    </p:spTree>
    <p:extLst>
      <p:ext uri="{BB962C8B-B14F-4D97-AF65-F5344CB8AC3E}">
        <p14:creationId xmlns:p14="http://schemas.microsoft.com/office/powerpoint/2010/main" val="2818789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Det finns även hinder</a:t>
            </a:r>
            <a:r>
              <a:rPr lang="sv-SE" baseline="0" dirty="0" smtClean="0"/>
              <a:t> för när utbyte inte kan ske, tex om läkemedlet har ett snävt terapeutiskt index, skillnader i hanterbarhet eller skillnader i egenskaper </a:t>
            </a:r>
            <a:r>
              <a:rPr lang="sv-SE" i="1" baseline="0" dirty="0" smtClean="0"/>
              <a:t>(ge tid för att kunna läsa själv)</a:t>
            </a:r>
            <a:endParaRPr lang="sv-SE" i="1"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19</a:t>
            </a:fld>
            <a:endParaRPr lang="sv-SE"/>
          </a:p>
        </p:txBody>
      </p:sp>
    </p:spTree>
    <p:extLst>
      <p:ext uri="{BB962C8B-B14F-4D97-AF65-F5344CB8AC3E}">
        <p14:creationId xmlns:p14="http://schemas.microsoft.com/office/powerpoint/2010/main" val="69891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latin typeface="Arial" pitchFamily="34" charset="0"/>
              </a:rPr>
              <a:t>Läkemedel är den</a:t>
            </a:r>
            <a:r>
              <a:rPr lang="sv-SE" sz="1200" baseline="0" dirty="0" smtClean="0">
                <a:latin typeface="Arial" pitchFamily="34" charset="0"/>
              </a:rPr>
              <a:t> största patientsäkerhetsutmaningen som finns i hälso- och sjukvården. Inom region Jönköpings län har vi ett patientsäkerhetspussel som heter ”säker vård alla gånger” och där finns det tre pusselbitar som handlar om läkemedel tex hur man förebygger fel i vården övergångar, hur man hanterar farliga läkemedel och hur man minimerar risker kring läkemedel såsom läkemedelsrelaterade problem. Några viktiga aspekter kring patientsäkerhet är tex störningsmoment när man iordningsställer  och administrerar läkemedel eller förväxlingsrisker av olika läkemedel.</a:t>
            </a:r>
          </a:p>
          <a:p>
            <a:endParaRPr lang="sv-SE" sz="1200" dirty="0" smtClean="0">
              <a:latin typeface="Arial" pitchFamily="34" charset="0"/>
            </a:endParaRPr>
          </a:p>
        </p:txBody>
      </p:sp>
      <p:sp>
        <p:nvSpPr>
          <p:cNvPr id="4" name="Platshållare för bildnummer 3"/>
          <p:cNvSpPr>
            <a:spLocks noGrp="1"/>
          </p:cNvSpPr>
          <p:nvPr>
            <p:ph type="sldNum" sz="quarter" idx="10"/>
          </p:nvPr>
        </p:nvSpPr>
        <p:spPr/>
        <p:txBody>
          <a:bodyPr/>
          <a:lstStyle/>
          <a:p>
            <a:fld id="{A97762CC-AA2E-48BC-806B-EB3237609B00}" type="slidenum">
              <a:rPr lang="sv-SE" smtClean="0"/>
              <a:t>2</a:t>
            </a:fld>
            <a:endParaRPr lang="sv-SE"/>
          </a:p>
        </p:txBody>
      </p:sp>
    </p:spTree>
    <p:extLst>
      <p:ext uri="{BB962C8B-B14F-4D97-AF65-F5344CB8AC3E}">
        <p14:creationId xmlns:p14="http://schemas.microsoft.com/office/powerpoint/2010/main" val="3221836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I Region Jönköpings län finns det en kompletterande lista till läkemedelsverkets utbytbarhetslista. Denna är framtagen av regionens kliniska apotekare och gäller för patienter som får inneliggande vård. Enklast hittar du listan i SVEPA.</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20</a:t>
            </a:fld>
            <a:endParaRPr lang="sv-SE"/>
          </a:p>
        </p:txBody>
      </p:sp>
    </p:spTree>
    <p:extLst>
      <p:ext uri="{BB962C8B-B14F-4D97-AF65-F5344CB8AC3E}">
        <p14:creationId xmlns:p14="http://schemas.microsoft.com/office/powerpoint/2010/main" val="211572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SVEPA</a:t>
            </a:r>
            <a:r>
              <a:rPr lang="sv-SE" baseline="0" dirty="0" smtClean="0"/>
              <a:t> finns också en länk till ”Delbarhetsinformation”. Om en patient har svårt att svälja hela läkemedel eller får läkemedel i sond måste man ta reda på att det faktiskt är ok att dela/krossa läkemedlet. Denna länk går till regions Skånes lista för vilka läkemedel som kan krossas.</a:t>
            </a:r>
          </a:p>
          <a:p>
            <a:r>
              <a:rPr lang="sv-SE" baseline="0" dirty="0" smtClean="0"/>
              <a:t>Självklart kan du också ta hjälp av regionens kliniska farmaceuter för att reda ut om läkemedlen går att dela/krossa och om inte så är fallet – vilka alternativ som kan finnas.</a:t>
            </a:r>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21</a:t>
            </a:fld>
            <a:endParaRPr lang="sv-SE"/>
          </a:p>
        </p:txBody>
      </p:sp>
    </p:spTree>
    <p:extLst>
      <p:ext uri="{BB962C8B-B14F-4D97-AF65-F5344CB8AC3E}">
        <p14:creationId xmlns:p14="http://schemas.microsoft.com/office/powerpoint/2010/main" val="3206836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B9444401-568A-494C-BAC8-7EC91C2B6052}" type="slidenum">
              <a:rPr lang="sv-SE" smtClean="0"/>
              <a:t>22</a:t>
            </a:fld>
            <a:endParaRPr lang="sv-SE"/>
          </a:p>
        </p:txBody>
      </p:sp>
    </p:spTree>
    <p:extLst>
      <p:ext uri="{BB962C8B-B14F-4D97-AF65-F5344CB8AC3E}">
        <p14:creationId xmlns:p14="http://schemas.microsoft.com/office/powerpoint/2010/main" val="190195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Patienter</a:t>
            </a:r>
            <a:r>
              <a:rPr lang="sv-SE" baseline="0" dirty="0" smtClean="0"/>
              <a:t> som är anslutna till maskinellt dosdispenserade läkemedel kan vid läkemedelsförändringar behöva få helt eller delvis ny dosrulle.</a:t>
            </a:r>
          </a:p>
          <a:p>
            <a:r>
              <a:rPr lang="sv-SE" baseline="0" dirty="0" smtClean="0"/>
              <a:t>Detta är en form schematisk beskrivning vad som händer vid resp. scenario.</a:t>
            </a:r>
          </a:p>
          <a:p>
            <a:endParaRPr lang="sv-SE" baseline="0" dirty="0" smtClean="0"/>
          </a:p>
          <a:p>
            <a:r>
              <a:rPr lang="sv-SE" baseline="0" dirty="0" smtClean="0"/>
              <a:t>Kom ihåg att om justeringarna görs i Pascal av en läkare vardagar före </a:t>
            </a:r>
            <a:r>
              <a:rPr lang="sv-SE" baseline="0" dirty="0" err="1" smtClean="0"/>
              <a:t>kl</a:t>
            </a:r>
            <a:r>
              <a:rPr lang="sv-SE" baseline="0" dirty="0" smtClean="0"/>
              <a:t> 14, tillverkas rullarna samma dag, levereras vardag 2 och börjar gälla vardag 3. </a:t>
            </a:r>
          </a:p>
          <a:p>
            <a:r>
              <a:rPr lang="sv-SE" i="1" baseline="0" dirty="0" smtClean="0"/>
              <a:t>Ge tid för att läsa själv</a:t>
            </a:r>
            <a:endParaRPr lang="sv-SE" i="1"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762CC-AA2E-48BC-806B-EB3237609B0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81899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På Folkhälsa-</a:t>
            </a:r>
            <a:r>
              <a:rPr lang="sv-SE" baseline="0" dirty="0" smtClean="0"/>
              <a:t> och sjukvårdswebben, under Vårdstöd finns våra läkemedelssidor. Här hittar du det mesta som är värt att veta om läkemedel. Sidan är publik, dvs att du behöver inte var inloggad på en regiondator för att se den. Klicka gärna runt och utforska vad som finns här.</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Detta var den sista bilden i den allmänna praktiska informationen. Som sas i inledningen – tveka inte att höra av dig om du har några läkemedelsfrågor. Vi hjälper gärna till!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r>
              <a:rPr lang="sv-SE" baseline="0" dirty="0" smtClean="0"/>
              <a:t>Fortsätt nu att titta på presentationen för just det sjukhus där du ska jobba.</a:t>
            </a:r>
          </a:p>
          <a:p>
            <a:endParaRPr lang="sv-SE" baseline="0" dirty="0" smtClean="0"/>
          </a:p>
        </p:txBody>
      </p:sp>
      <p:sp>
        <p:nvSpPr>
          <p:cNvPr id="4" name="Platshållare för bildnummer 3"/>
          <p:cNvSpPr>
            <a:spLocks noGrp="1"/>
          </p:cNvSpPr>
          <p:nvPr>
            <p:ph type="sldNum" sz="quarter" idx="10"/>
          </p:nvPr>
        </p:nvSpPr>
        <p:spPr/>
        <p:txBody>
          <a:bodyPr/>
          <a:lstStyle/>
          <a:p>
            <a:fld id="{B9444401-568A-494C-BAC8-7EC91C2B6052}" type="slidenum">
              <a:rPr lang="sv-SE" smtClean="0"/>
              <a:t>24</a:t>
            </a:fld>
            <a:endParaRPr lang="sv-SE"/>
          </a:p>
        </p:txBody>
      </p:sp>
    </p:spTree>
    <p:extLst>
      <p:ext uri="{BB962C8B-B14F-4D97-AF65-F5344CB8AC3E}">
        <p14:creationId xmlns:p14="http://schemas.microsoft.com/office/powerpoint/2010/main" val="13024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Platshållare för bildobjekt 1"/>
          <p:cNvSpPr>
            <a:spLocks noGrp="1" noRot="1" noChangeAspect="1" noTextEdit="1"/>
          </p:cNvSpPr>
          <p:nvPr>
            <p:ph type="sldImg"/>
          </p:nvPr>
        </p:nvSpPr>
        <p:spPr>
          <a:ln/>
        </p:spPr>
      </p:sp>
      <p:sp>
        <p:nvSpPr>
          <p:cNvPr id="103427" name="Platshållare för anteckningar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smtClean="0">
                <a:solidFill>
                  <a:schemeClr val="tx1"/>
                </a:solidFill>
                <a:effectLst/>
                <a:latin typeface="+mn-lt"/>
                <a:ea typeface="+mn-ea"/>
                <a:cs typeface="+mn-cs"/>
              </a:rPr>
              <a:t>Som sjuksköterska har man ett stort ansvar i läkemedelshanteringen tex att iordningsställa, överlämnar och administrerar läkemedel. Man har också ett ansvar att känna</a:t>
            </a:r>
            <a:r>
              <a:rPr lang="sv-SE" sz="1200" kern="1200" baseline="0" dirty="0" smtClean="0">
                <a:solidFill>
                  <a:schemeClr val="tx1"/>
                </a:solidFill>
                <a:effectLst/>
                <a:latin typeface="+mn-lt"/>
                <a:ea typeface="+mn-ea"/>
                <a:cs typeface="+mn-cs"/>
              </a:rPr>
              <a:t> till indikation och informera patienten vilket läkemedel den får. Man har också ett ansvar att göra en rimlighetsbedömning av den ordinerade behandlingen. Att rapportera effekter och biverkningar av behandlingen till ansvarig läkare och bedöma och dokumentera patientens behov av hjälpinsatser vid läkemedelsanvändning tex om patienten kan klara av att hantera sina läkemedel själv i hemmet. </a:t>
            </a:r>
            <a:endParaRPr lang="sv-SE" sz="1200" kern="1200" dirty="0" smtClean="0">
              <a:solidFill>
                <a:schemeClr val="tx1"/>
              </a:solidFill>
              <a:effectLst/>
              <a:latin typeface="+mn-lt"/>
              <a:ea typeface="+mn-ea"/>
              <a:cs typeface="+mn-cs"/>
            </a:endParaRPr>
          </a:p>
        </p:txBody>
      </p:sp>
      <p:sp>
        <p:nvSpPr>
          <p:cNvPr id="103428" name="Platshållare för bildnummer 3"/>
          <p:cNvSpPr>
            <a:spLocks noGrp="1"/>
          </p:cNvSpPr>
          <p:nvPr>
            <p:ph type="sldNum" sz="quarter" idx="5"/>
          </p:nvPr>
        </p:nvSpPr>
        <p:spPr>
          <a:noFill/>
        </p:spPr>
        <p:txBody>
          <a:bodyPr/>
          <a:lstStyle>
            <a:lvl1pPr defTabSz="920750" eaLnBrk="0" hangingPunct="0">
              <a:defRPr sz="4400" b="1">
                <a:solidFill>
                  <a:schemeClr val="accent2"/>
                </a:solidFill>
                <a:latin typeface="Arial" pitchFamily="34" charset="0"/>
              </a:defRPr>
            </a:lvl1pPr>
            <a:lvl2pPr marL="742950" indent="-285750" defTabSz="920750" eaLnBrk="0" hangingPunct="0">
              <a:defRPr sz="4400" b="1">
                <a:solidFill>
                  <a:schemeClr val="accent2"/>
                </a:solidFill>
                <a:latin typeface="Arial" pitchFamily="34" charset="0"/>
              </a:defRPr>
            </a:lvl2pPr>
            <a:lvl3pPr marL="1143000" indent="-228600" defTabSz="920750" eaLnBrk="0" hangingPunct="0">
              <a:defRPr sz="4400" b="1">
                <a:solidFill>
                  <a:schemeClr val="accent2"/>
                </a:solidFill>
                <a:latin typeface="Arial" pitchFamily="34" charset="0"/>
              </a:defRPr>
            </a:lvl3pPr>
            <a:lvl4pPr marL="1600200" indent="-228600" defTabSz="920750" eaLnBrk="0" hangingPunct="0">
              <a:defRPr sz="4400" b="1">
                <a:solidFill>
                  <a:schemeClr val="accent2"/>
                </a:solidFill>
                <a:latin typeface="Arial" pitchFamily="34" charset="0"/>
              </a:defRPr>
            </a:lvl4pPr>
            <a:lvl5pPr marL="2057400" indent="-228600" defTabSz="920750" eaLnBrk="0" hangingPunct="0">
              <a:defRPr sz="4400" b="1">
                <a:solidFill>
                  <a:schemeClr val="accent2"/>
                </a:solidFill>
                <a:latin typeface="Arial" pitchFamily="34" charset="0"/>
              </a:defRPr>
            </a:lvl5pPr>
            <a:lvl6pPr marL="2514600" indent="-228600" algn="ctr" defTabSz="920750" eaLnBrk="0" fontAlgn="base" hangingPunct="0">
              <a:spcBef>
                <a:spcPct val="0"/>
              </a:spcBef>
              <a:spcAft>
                <a:spcPct val="0"/>
              </a:spcAft>
              <a:defRPr sz="4400" b="1">
                <a:solidFill>
                  <a:schemeClr val="accent2"/>
                </a:solidFill>
                <a:latin typeface="Arial" pitchFamily="34" charset="0"/>
              </a:defRPr>
            </a:lvl6pPr>
            <a:lvl7pPr marL="2971800" indent="-228600" algn="ctr" defTabSz="920750" eaLnBrk="0" fontAlgn="base" hangingPunct="0">
              <a:spcBef>
                <a:spcPct val="0"/>
              </a:spcBef>
              <a:spcAft>
                <a:spcPct val="0"/>
              </a:spcAft>
              <a:defRPr sz="4400" b="1">
                <a:solidFill>
                  <a:schemeClr val="accent2"/>
                </a:solidFill>
                <a:latin typeface="Arial" pitchFamily="34" charset="0"/>
              </a:defRPr>
            </a:lvl7pPr>
            <a:lvl8pPr marL="3429000" indent="-228600" algn="ctr" defTabSz="920750" eaLnBrk="0" fontAlgn="base" hangingPunct="0">
              <a:spcBef>
                <a:spcPct val="0"/>
              </a:spcBef>
              <a:spcAft>
                <a:spcPct val="0"/>
              </a:spcAft>
              <a:defRPr sz="4400" b="1">
                <a:solidFill>
                  <a:schemeClr val="accent2"/>
                </a:solidFill>
                <a:latin typeface="Arial" pitchFamily="34" charset="0"/>
              </a:defRPr>
            </a:lvl8pPr>
            <a:lvl9pPr marL="3886200" indent="-228600" algn="ctr" defTabSz="920750" eaLnBrk="0" fontAlgn="base" hangingPunct="0">
              <a:spcBef>
                <a:spcPct val="0"/>
              </a:spcBef>
              <a:spcAft>
                <a:spcPct val="0"/>
              </a:spcAft>
              <a:defRPr sz="4400" b="1">
                <a:solidFill>
                  <a:schemeClr val="accent2"/>
                </a:solidFill>
                <a:latin typeface="Arial" pitchFamily="34" charset="0"/>
              </a:defRPr>
            </a:lvl9pPr>
          </a:lstStyle>
          <a:p>
            <a:pPr eaLnBrk="1" hangingPunct="1"/>
            <a:fld id="{CC56B553-E41B-4868-9A09-900199A5749F}" type="slidenum">
              <a:rPr lang="sv-SE" sz="1200" b="0" smtClean="0">
                <a:solidFill>
                  <a:schemeClr val="tx1"/>
                </a:solidFill>
              </a:rPr>
              <a:pPr eaLnBrk="1" hangingPunct="1"/>
              <a:t>3</a:t>
            </a:fld>
            <a:endParaRPr lang="sv-SE" sz="1200" b="0" smtClean="0">
              <a:solidFill>
                <a:schemeClr val="tx1"/>
              </a:solidFill>
            </a:endParaRPr>
          </a:p>
        </p:txBody>
      </p:sp>
    </p:spTree>
    <p:extLst>
      <p:ext uri="{BB962C8B-B14F-4D97-AF65-F5344CB8AC3E}">
        <p14:creationId xmlns:p14="http://schemas.microsoft.com/office/powerpoint/2010/main" val="1133925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dirty="0" smtClean="0">
                <a:latin typeface="+mn-lt"/>
              </a:rPr>
              <a:t>På</a:t>
            </a:r>
            <a:r>
              <a:rPr lang="sv-SE" baseline="0" dirty="0" smtClean="0">
                <a:latin typeface="+mn-lt"/>
              </a:rPr>
              <a:t> sjukhusen i Region Jönköpings tillhandahåller sjukhusapoteket tjänsten läkemedelsservice på de vårdenheter som har inneliggande patienter.</a:t>
            </a:r>
          </a:p>
          <a:p>
            <a:pPr eaLnBrk="1" hangingPunct="1"/>
            <a:r>
              <a:rPr lang="sv-SE" baseline="0" dirty="0" smtClean="0">
                <a:latin typeface="+mn-lt"/>
              </a:rPr>
              <a:t>Syftet är att skapa en säkrare och effektivare läkemedelsförsörjning och öka tillgängligheten av läkemedel samtidigt som kassationen minskar.</a:t>
            </a:r>
          </a:p>
          <a:p>
            <a:pPr eaLnBrk="1" hangingPunct="1"/>
            <a:r>
              <a:rPr lang="sv-SE" baseline="0" dirty="0" smtClean="0">
                <a:latin typeface="+mn-lt"/>
              </a:rPr>
              <a:t>Det innebär att varje enhet har ett läkemedelssortiment –så kallat bassortiment- som är anpassat efter just deras verksamhet. </a:t>
            </a:r>
          </a:p>
          <a:p>
            <a:pPr eaLnBrk="1" hangingPunct="1"/>
            <a:endParaRPr lang="sv-SE"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latin typeface="+mn-lt"/>
              </a:rPr>
              <a:t>Personal från sjukhusapoteket gör veckobeställningar av läkemedel till bassortimentet.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latin typeface="+mn-lt"/>
              </a:rPr>
              <a:t>N</a:t>
            </a:r>
            <a:r>
              <a:rPr lang="sv-SE" dirty="0" smtClean="0">
                <a:latin typeface="+mn-lt"/>
              </a:rPr>
              <a:t>är ett läkemedel inte</a:t>
            </a:r>
            <a:r>
              <a:rPr lang="sv-SE" baseline="0" dirty="0" smtClean="0">
                <a:latin typeface="+mn-lt"/>
              </a:rPr>
              <a:t> finns</a:t>
            </a:r>
            <a:r>
              <a:rPr lang="sv-SE" dirty="0" smtClean="0">
                <a:latin typeface="+mn-lt"/>
              </a:rPr>
              <a:t> i vårdenhetens egna läkemedelsförråd, kan läkemedel sökas på annan vårdenhet eller i sjukhusets gemensamma läkemedelsförråd,</a:t>
            </a:r>
            <a:r>
              <a:rPr lang="sv-SE" baseline="0" dirty="0" smtClean="0">
                <a:latin typeface="+mn-lt"/>
              </a:rPr>
              <a:t> genom datorstödet SVEPA. </a:t>
            </a:r>
          </a:p>
          <a:p>
            <a:pPr eaLnBrk="1" hangingPunct="1"/>
            <a:endParaRPr lang="sv-SE" dirty="0" smtClean="0">
              <a:latin typeface="+mn-lt"/>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762CC-AA2E-48BC-806B-EB3237609B00}"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006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Det brukar finnas länk till SVEPA på vårdenheternas arbetssidor på intranätet, om inte så går det att lägga till på sin egen startsida för intranätet under fliken ”Mina System”.</a:t>
            </a:r>
          </a:p>
          <a:p>
            <a:r>
              <a:rPr lang="sv-SE" baseline="0" dirty="0" smtClean="0"/>
              <a:t>Var noga med att du söker läkemedel på rätt sjukhus!</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54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 att illustrera har jag här</a:t>
            </a:r>
            <a:r>
              <a:rPr lang="sv-SE" baseline="0" dirty="0" smtClean="0"/>
              <a:t> gjort en sökning på </a:t>
            </a:r>
            <a:r>
              <a:rPr lang="sv-SE" baseline="0" dirty="0" err="1" smtClean="0"/>
              <a:t>pramipexol</a:t>
            </a:r>
            <a:r>
              <a:rPr lang="sv-SE" baseline="0" dirty="0" smtClean="0"/>
              <a:t>. Jag ser i sökresultatet läkemedlet finns i bassortimentet på Medicin E. Alltså kan jag gå dit och hämta. </a:t>
            </a:r>
          </a:p>
          <a:p>
            <a:r>
              <a:rPr lang="sv-SE" baseline="0" dirty="0" smtClean="0"/>
              <a:t>De läkemedel som kommer som sökträff i samma ATC-kod är just det – samma 5-ställiga ATC-kod. Det vill säga, det är inte säkert att de är direkt utbytbara! Tänk också på vilken beredningsform det ska vara. </a:t>
            </a:r>
            <a:r>
              <a:rPr lang="sv-SE" baseline="0" dirty="0" err="1" smtClean="0"/>
              <a:t>Pramipexol</a:t>
            </a:r>
            <a:r>
              <a:rPr lang="sv-SE" baseline="0" dirty="0" smtClean="0"/>
              <a:t> i depotberedning heter </a:t>
            </a:r>
            <a:r>
              <a:rPr lang="sv-SE" baseline="0" dirty="0" err="1" smtClean="0"/>
              <a:t>Sifrol</a:t>
            </a:r>
            <a:r>
              <a:rPr lang="sv-SE" baseline="0" dirty="0" smtClean="0"/>
              <a:t> och finns i det gemensamma läkemedelsförrådet.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latin typeface="+mn-lt"/>
              </a:rPr>
              <a:t>När jag hämtar i –i detta exemplet </a:t>
            </a:r>
            <a:r>
              <a:rPr lang="sv-SE" baseline="0" dirty="0" err="1" smtClean="0">
                <a:latin typeface="+mn-lt"/>
              </a:rPr>
              <a:t>pramipexol</a:t>
            </a:r>
            <a:r>
              <a:rPr lang="sv-SE" baseline="0" dirty="0" smtClean="0">
                <a:latin typeface="+mn-lt"/>
              </a:rPr>
              <a:t>- går jag till medicin E,  berättar mitt ärende för sjuksköterska som jobbar på den avdelningen, och får med mig så många tabletter jag behöver. I första hand hämtas hel originalförpackning eller hel </a:t>
            </a:r>
            <a:r>
              <a:rPr lang="sv-SE" baseline="0" dirty="0" err="1" smtClean="0">
                <a:latin typeface="+mn-lt"/>
              </a:rPr>
              <a:t>blisterkarta</a:t>
            </a:r>
            <a:r>
              <a:rPr lang="sv-SE" baseline="0" dirty="0" smtClean="0">
                <a:latin typeface="+mn-lt"/>
              </a:rPr>
              <a:t> för att säkerställa identifiering av läkemedlet. Hämtade läkemedel återlämnas normalt inte.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latin typeface="+mn-lt"/>
              </a:rPr>
              <a:t>Är det </a:t>
            </a:r>
            <a:r>
              <a:rPr lang="sv-SE" baseline="0" dirty="0" err="1" smtClean="0">
                <a:latin typeface="+mn-lt"/>
              </a:rPr>
              <a:t>Pramipexol</a:t>
            </a:r>
            <a:r>
              <a:rPr lang="sv-SE" baseline="0" dirty="0" smtClean="0">
                <a:latin typeface="+mn-lt"/>
              </a:rPr>
              <a:t> depot jag ska ha går jag istället till gemensamma läkemedelsförrådet.</a:t>
            </a:r>
          </a:p>
          <a:p>
            <a:pPr eaLnBrk="1" hangingPunct="1"/>
            <a:endParaRPr lang="sv-SE" dirty="0" smtClean="0">
              <a:latin typeface="+mn-lt"/>
            </a:endParaRPr>
          </a:p>
          <a:p>
            <a:pPr eaLnBrk="1" hangingPunct="1"/>
            <a:endParaRPr lang="sv-SE" dirty="0" smtClean="0">
              <a:latin typeface="+mn-lt"/>
            </a:endParaRPr>
          </a:p>
          <a:p>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6</a:t>
            </a:fld>
            <a:endParaRPr lang="sv-SE"/>
          </a:p>
        </p:txBody>
      </p:sp>
    </p:spTree>
    <p:extLst>
      <p:ext uri="{BB962C8B-B14F-4D97-AF65-F5344CB8AC3E}">
        <p14:creationId xmlns:p14="http://schemas.microsoft.com/office/powerpoint/2010/main" val="3177274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På varje sjukhus finns</a:t>
            </a:r>
            <a:r>
              <a:rPr lang="sv-SE" baseline="0" dirty="0" smtClean="0"/>
              <a:t> ett så kallat gemensamt läkemedelsförråd. Hit har alla sjuksköterskor tillträde. Här finns sådana läkemedel som inte finns i någon enhets bassortiment utan är ett svansförråd. På Ryhov finns det ett bredare sortiment, men det får du höra mer om i nästa presentation som gäller för </a:t>
            </a:r>
            <a:r>
              <a:rPr lang="sv-SE" baseline="0" smtClean="0"/>
              <a:t>just Jönköping. </a:t>
            </a:r>
            <a:endParaRPr lang="sv-SE" baseline="0" dirty="0" smtClean="0"/>
          </a:p>
          <a:p>
            <a:r>
              <a:rPr lang="sv-SE" baseline="0" dirty="0" smtClean="0"/>
              <a:t>Det finns inte några narkotiska läkemedel i gemensamma förrådet förutom i Eksjö, där de finns i läkemedelsautomaten. </a:t>
            </a:r>
          </a:p>
          <a:p>
            <a:endParaRPr lang="sv-SE" baseline="0" dirty="0" smtClean="0"/>
          </a:p>
          <a:p>
            <a:r>
              <a:rPr lang="sv-SE" baseline="0" dirty="0" smtClean="0"/>
              <a:t>Även här hämtar man så mycket läkemedel man behöver. Tar man med sig hela förpackningen, eller tar det sista på hyllan noterar man det i datorn som finns i gemensamma förrådet. Instruktion för hur man går tillväga finns vid datorn.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B9444401-568A-494C-BAC8-7EC91C2B6052}" type="slidenum">
              <a:rPr lang="sv-SE" smtClean="0"/>
              <a:t>7</a:t>
            </a:fld>
            <a:endParaRPr lang="sv-SE"/>
          </a:p>
        </p:txBody>
      </p:sp>
    </p:spTree>
    <p:extLst>
      <p:ext uri="{BB962C8B-B14F-4D97-AF65-F5344CB8AC3E}">
        <p14:creationId xmlns:p14="http://schemas.microsoft.com/office/powerpoint/2010/main" val="331177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Hämtning av narkotiska</a:t>
            </a:r>
            <a:r>
              <a:rPr lang="sv-SE" baseline="0" dirty="0" smtClean="0"/>
              <a:t> läkemedel</a:t>
            </a:r>
            <a:r>
              <a:rPr lang="sv-SE" dirty="0" smtClean="0"/>
              <a:t> från annan vårdenhet bör ske i så liten omfattning som möjligt. När hämtning är nödvändig ska sjuksköterskan som hämtar narkotiska</a:t>
            </a:r>
            <a:r>
              <a:rPr lang="sv-SE" baseline="0" dirty="0" smtClean="0"/>
              <a:t> läkemedel </a:t>
            </a:r>
            <a:r>
              <a:rPr lang="sv-SE" dirty="0" smtClean="0"/>
              <a:t>a ta med sig vårdenhetens förbrukningsjournal till den vårdenhet han/hon hämtar från. Utlämnande sjuksköterska ska säkerställa identiteten på hämtande sjuksköterska genom kontroll av ID-kort utfärdat av Region Jönköpings län (EJ namnbricka). Läkemedlet förs av i förbrukningsjournal som tillhör den vårdenhet som lämnar ut och samtidigt föras in i förbrukningsjournal som tillhör den vårdenhet som hämtar. Hämtande och utlämnande sjuksköterska kontrasignerar i respektive vårdenhets förbrukningsjournal i samband med utlämnandet av narkotika. </a:t>
            </a:r>
          </a:p>
          <a:p>
            <a:endParaRPr lang="sv-SE" dirty="0" smtClean="0"/>
          </a:p>
          <a:p>
            <a:r>
              <a:rPr lang="sv-SE" dirty="0" smtClean="0"/>
              <a:t>Lokal</a:t>
            </a:r>
            <a:r>
              <a:rPr lang="sv-SE" baseline="0" dirty="0" smtClean="0"/>
              <a:t> rutin kring narkotika förekommer. Fråga din handledare vad som gäller hos er.</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8A77D-4AEF-4ECA-A4A3-F3793459DAF3}"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171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7405E1-CBED-45E5-AB6B-598E75AD6415}" type="slidenum">
              <a:rPr lang="sv-SE" altLang="sv-SE"/>
              <a:pPr/>
              <a:t>9</a:t>
            </a:fld>
            <a:endParaRPr lang="sv-SE" altLang="sv-SE"/>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a:t>
            </a:r>
            <a:r>
              <a:rPr lang="sv-SE" baseline="0" dirty="0" smtClean="0"/>
              <a:t> allra flesta förråden har läkemedlen i ATC-kods ordning.</a:t>
            </a:r>
            <a:endParaRPr lang="sv-SE" dirty="0" smtClean="0"/>
          </a:p>
          <a:p>
            <a:endParaRPr lang="sv-SE" altLang="sv-SE" dirty="0" smtClean="0"/>
          </a:p>
          <a:p>
            <a:r>
              <a:rPr lang="sv-SE" altLang="sv-SE" dirty="0" smtClean="0"/>
              <a:t>ATC </a:t>
            </a:r>
            <a:r>
              <a:rPr lang="sv-SE" altLang="sv-SE" dirty="0"/>
              <a:t>står för </a:t>
            </a:r>
            <a:r>
              <a:rPr lang="sv-SE" altLang="sv-SE" dirty="0" smtClean="0"/>
              <a:t>Anatomical, </a:t>
            </a:r>
            <a:r>
              <a:rPr lang="sv-SE" altLang="sv-SE" dirty="0" err="1" smtClean="0"/>
              <a:t>Therapeutic</a:t>
            </a:r>
            <a:r>
              <a:rPr lang="sv-SE" altLang="sv-SE" dirty="0" smtClean="0"/>
              <a:t>, </a:t>
            </a:r>
            <a:r>
              <a:rPr lang="sv-SE" altLang="sv-SE" dirty="0"/>
              <a:t>Chemical Classification system. Det är ett internationellt </a:t>
            </a:r>
            <a:r>
              <a:rPr lang="sv-SE" altLang="sv-SE" dirty="0" smtClean="0"/>
              <a:t>klassificeringssystem</a:t>
            </a:r>
            <a:r>
              <a:rPr lang="sv-SE" altLang="sv-SE" baseline="0" dirty="0" smtClean="0"/>
              <a:t> som</a:t>
            </a:r>
            <a:r>
              <a:rPr lang="sv-SE" altLang="sv-SE" dirty="0" smtClean="0"/>
              <a:t> fastställdes</a:t>
            </a:r>
            <a:r>
              <a:rPr lang="sv-SE" altLang="sv-SE" baseline="0" dirty="0" smtClean="0"/>
              <a:t> 1969 av </a:t>
            </a:r>
            <a:r>
              <a:rPr lang="sv-SE" altLang="sv-SE" dirty="0" smtClean="0"/>
              <a:t>WHO</a:t>
            </a:r>
            <a:r>
              <a:rPr lang="sv-SE" altLang="sv-SE" baseline="0" dirty="0" smtClean="0"/>
              <a:t>.</a:t>
            </a:r>
            <a:r>
              <a:rPr lang="sv-SE" altLang="sv-SE" dirty="0" smtClean="0"/>
              <a:t> </a:t>
            </a:r>
            <a:endParaRPr lang="sv-SE" altLang="sv-SE" dirty="0"/>
          </a:p>
          <a:p>
            <a:r>
              <a:rPr lang="sv-SE" altLang="sv-SE" dirty="0" smtClean="0"/>
              <a:t>Läkemedelsubstanser</a:t>
            </a:r>
            <a:r>
              <a:rPr lang="sv-SE" altLang="sv-SE" baseline="0" dirty="0" smtClean="0"/>
              <a:t> delas in</a:t>
            </a:r>
            <a:r>
              <a:rPr lang="sv-SE" altLang="sv-SE" dirty="0" smtClean="0"/>
              <a:t> </a:t>
            </a:r>
            <a:r>
              <a:rPr lang="sv-SE" altLang="sv-SE" dirty="0"/>
              <a:t>efter anatomisk, terapeutisk och kemisk tillhörighet</a:t>
            </a:r>
            <a:r>
              <a:rPr lang="sv-SE" altLang="sv-SE" dirty="0" smtClean="0"/>
              <a:t>.</a:t>
            </a:r>
          </a:p>
          <a:p>
            <a:r>
              <a:rPr lang="sv-SE" altLang="sv-SE" dirty="0" smtClean="0"/>
              <a:t>Det finns 14 huvudgrupper och till</a:t>
            </a:r>
            <a:r>
              <a:rPr lang="sv-SE" altLang="sv-SE" baseline="0" dirty="0" smtClean="0"/>
              <a:t> varje huvudgrupp fyra undergrupper; terapeutisk, farmakologisk, kemisk samt kemisk substans.</a:t>
            </a:r>
            <a:endParaRPr lang="sv-SE" altLang="sv-SE" dirty="0" smtClean="0"/>
          </a:p>
          <a:p>
            <a:r>
              <a:rPr lang="sv-SE" altLang="sv-SE" dirty="0" smtClean="0"/>
              <a:t>Alla substanser </a:t>
            </a:r>
            <a:r>
              <a:rPr lang="sv-SE" altLang="sv-SE" dirty="0"/>
              <a:t>har ATC-koder som börjar med en bokstav A-V. </a:t>
            </a:r>
          </a:p>
        </p:txBody>
      </p:sp>
    </p:spTree>
    <p:extLst>
      <p:ext uri="{BB962C8B-B14F-4D97-AF65-F5344CB8AC3E}">
        <p14:creationId xmlns:p14="http://schemas.microsoft.com/office/powerpoint/2010/main" val="168863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4680000" y="1800000"/>
            <a:ext cx="4104000" cy="1296000"/>
          </a:xfrm>
        </p:spPr>
        <p:txBody>
          <a:bodyPr>
            <a:normAutofit/>
          </a:bodyPr>
          <a:lstStyle>
            <a:lvl1pPr>
              <a:defRPr sz="4000"/>
            </a:lvl1pPr>
          </a:lstStyle>
          <a:p>
            <a:r>
              <a:rPr lang="sv-SE" smtClean="0"/>
              <a:t>Klicka här för att ändra format</a:t>
            </a:r>
            <a:endParaRPr lang="sv-SE"/>
          </a:p>
        </p:txBody>
      </p:sp>
      <p:sp>
        <p:nvSpPr>
          <p:cNvPr id="3" name="Underrubrik 2"/>
          <p:cNvSpPr>
            <a:spLocks noGrp="1"/>
          </p:cNvSpPr>
          <p:nvPr>
            <p:ph type="subTitle" idx="1"/>
          </p:nvPr>
        </p:nvSpPr>
        <p:spPr>
          <a:xfrm>
            <a:off x="4680000" y="3348000"/>
            <a:ext cx="4104000" cy="1296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om du vill redigera mall för underrubrikformat</a:t>
            </a:r>
            <a:endParaRPr lang="sv-SE"/>
          </a:p>
        </p:txBody>
      </p:sp>
      <p:sp>
        <p:nvSpPr>
          <p:cNvPr id="8" name="Platshållare för innehåll 7"/>
          <p:cNvSpPr>
            <a:spLocks noGrp="1"/>
          </p:cNvSpPr>
          <p:nvPr>
            <p:ph sz="quarter" idx="12"/>
          </p:nvPr>
        </p:nvSpPr>
        <p:spPr>
          <a:xfrm>
            <a:off x="0" y="856800"/>
            <a:ext cx="4212000" cy="6012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Line 11"/>
          <p:cNvSpPr>
            <a:spLocks noChangeShapeType="1"/>
          </p:cNvSpPr>
          <p:nvPr userDrawn="1"/>
        </p:nvSpPr>
        <p:spPr bwMode="auto">
          <a:xfrm>
            <a:off x="4680000" y="5949950"/>
            <a:ext cx="4104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106550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t>2021-06-07</a:t>
            </a:fld>
            <a:endParaRPr lang="sv-SE"/>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6" name="Platshållare för bildnummer 5"/>
          <p:cNvSpPr>
            <a:spLocks noGrp="1"/>
          </p:cNvSpPr>
          <p:nvPr>
            <p:ph type="sldNum" sz="quarter" idx="12"/>
          </p:nvPr>
        </p:nvSpPr>
        <p:spPr/>
        <p:txBody>
          <a:bodyPr/>
          <a:lstStyle/>
          <a:p>
            <a:fld id="{6F44378D-1D2D-4DB9-B9D8-A6B719AA0047}" type="slidenum">
              <a:rPr lang="sv-SE" smtClean="0"/>
              <a:t>‹#›</a:t>
            </a:fld>
            <a:endParaRPr lang="sv-SE"/>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35253314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t>2021-06-07</a:t>
            </a:fld>
            <a:endParaRPr lang="sv-SE" dirty="0"/>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t>(ange enhet via Infoga sidfot)</a:t>
            </a:r>
            <a:endParaRPr lang="sv-SE" sz="800" b="0" dirty="0"/>
          </a:p>
        </p:txBody>
      </p:sp>
      <p:sp>
        <p:nvSpPr>
          <p:cNvPr id="6" name="Platshållare för bildnummer 5"/>
          <p:cNvSpPr>
            <a:spLocks noGrp="1"/>
          </p:cNvSpPr>
          <p:nvPr>
            <p:ph type="sldNum" sz="quarter" idx="12"/>
          </p:nvPr>
        </p:nvSpPr>
        <p:spPr/>
        <p:txBody>
          <a:bodyPr/>
          <a:lstStyle/>
          <a:p>
            <a:fld id="{6F44378D-1D2D-4DB9-B9D8-A6B719AA0047}" type="slidenum">
              <a:rPr lang="sv-SE" smtClean="0"/>
              <a:t>‹#›</a:t>
            </a:fld>
            <a:endParaRPr lang="sv-SE"/>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19502904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t>2021-06-07</a:t>
            </a:fld>
            <a:endParaRPr lang="sv-SE"/>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7" name="Platshållare för bildnummer 6"/>
          <p:cNvSpPr>
            <a:spLocks noGrp="1"/>
          </p:cNvSpPr>
          <p:nvPr>
            <p:ph type="sldNum" sz="quarter" idx="12"/>
          </p:nvPr>
        </p:nvSpPr>
        <p:spPr/>
        <p:txBody>
          <a:bodyPr/>
          <a:lstStyle/>
          <a:p>
            <a:fld id="{6F44378D-1D2D-4DB9-B9D8-A6B719AA0047}" type="slidenum">
              <a:rPr lang="sv-SE" smtClean="0"/>
              <a:t>‹#›</a:t>
            </a:fld>
            <a:endParaRPr lang="sv-SE"/>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3666220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t>2021-06-07</a:t>
            </a:fld>
            <a:endParaRPr lang="sv-SE"/>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7" name="Platshållare för bildnummer 6"/>
          <p:cNvSpPr>
            <a:spLocks noGrp="1"/>
          </p:cNvSpPr>
          <p:nvPr>
            <p:ph type="sldNum" sz="quarter" idx="12"/>
          </p:nvPr>
        </p:nvSpPr>
        <p:spPr/>
        <p:txBody>
          <a:bodyPr/>
          <a:lstStyle/>
          <a:p>
            <a:fld id="{6F44378D-1D2D-4DB9-B9D8-A6B719AA0047}" type="slidenum">
              <a:rPr lang="sv-SE" smtClean="0"/>
              <a:t>‹#›</a:t>
            </a:fld>
            <a:endParaRPr lang="sv-SE"/>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5803159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t>2021-06-07</a:t>
            </a:fld>
            <a:endParaRPr lang="sv-SE"/>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4" name="Platshållare för bildnummer 3"/>
          <p:cNvSpPr>
            <a:spLocks noGrp="1"/>
          </p:cNvSpPr>
          <p:nvPr>
            <p:ph type="sldNum" sz="quarter" idx="12"/>
          </p:nvPr>
        </p:nvSpPr>
        <p:spPr/>
        <p:txBody>
          <a:bodyPr/>
          <a:lstStyle/>
          <a:p>
            <a:fld id="{6F44378D-1D2D-4DB9-B9D8-A6B719AA0047}" type="slidenum">
              <a:rPr lang="sv-SE" smtClean="0"/>
              <a:t>‹#›</a:t>
            </a:fld>
            <a:endParaRPr lang="sv-SE"/>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15683431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457200" y="1600200"/>
            <a:ext cx="82296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p>
        </p:txBody>
      </p:sp>
      <p:sp>
        <p:nvSpPr>
          <p:cNvPr id="5" name="Rectangle 11"/>
          <p:cNvSpPr>
            <a:spLocks noGrp="1" noChangeArrowheads="1"/>
          </p:cNvSpPr>
          <p:nvPr>
            <p:ph type="ftr" sz="quarter" idx="11"/>
          </p:nvPr>
        </p:nvSpPr>
        <p:spPr>
          <a:ln/>
        </p:spPr>
        <p:txBody>
          <a:bodyPr/>
          <a:lstStyle>
            <a:lvl1pPr>
              <a:defRPr/>
            </a:lvl1pPr>
          </a:lstStyle>
          <a:p>
            <a:pPr>
              <a:defRPr/>
            </a:pPr>
            <a:endParaRPr lang="sv-SE"/>
          </a:p>
        </p:txBody>
      </p:sp>
      <p:sp>
        <p:nvSpPr>
          <p:cNvPr id="6" name="Rectangle 12"/>
          <p:cNvSpPr>
            <a:spLocks noGrp="1" noChangeArrowheads="1"/>
          </p:cNvSpPr>
          <p:nvPr>
            <p:ph type="sldNum" sz="quarter" idx="12"/>
          </p:nvPr>
        </p:nvSpPr>
        <p:spPr>
          <a:ln/>
        </p:spPr>
        <p:txBody>
          <a:bodyPr/>
          <a:lstStyle>
            <a:lvl1pPr>
              <a:defRPr/>
            </a:lvl1pPr>
          </a:lstStyle>
          <a:p>
            <a:pPr>
              <a:defRPr/>
            </a:pPr>
            <a:fld id="{DBDF3D8A-C0E2-4F41-B6A8-7C5461DE63A9}" type="slidenum">
              <a:rPr lang="sv-SE"/>
              <a:pPr>
                <a:defRPr/>
              </a:pPr>
              <a:t>‹#›</a:t>
            </a:fld>
            <a:endParaRPr lang="sv-SE"/>
          </a:p>
        </p:txBody>
      </p:sp>
    </p:spTree>
    <p:extLst>
      <p:ext uri="{BB962C8B-B14F-4D97-AF65-F5344CB8AC3E}">
        <p14:creationId xmlns:p14="http://schemas.microsoft.com/office/powerpoint/2010/main" val="2655973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0"/>
          <p:cNvSpPr>
            <a:spLocks noGrp="1" noChangeArrowheads="1"/>
          </p:cNvSpPr>
          <p:nvPr>
            <p:ph type="dt" sz="half" idx="10"/>
          </p:nvPr>
        </p:nvSpPr>
        <p:spPr>
          <a:ln/>
        </p:spPr>
        <p:txBody>
          <a:bodyPr/>
          <a:lstStyle>
            <a:lvl1pPr>
              <a:defRPr/>
            </a:lvl1pPr>
          </a:lstStyle>
          <a:p>
            <a:pPr>
              <a:defRPr/>
            </a:pPr>
            <a:endParaRPr lang="sv-SE"/>
          </a:p>
        </p:txBody>
      </p:sp>
      <p:sp>
        <p:nvSpPr>
          <p:cNvPr id="6" name="Rectangle 11"/>
          <p:cNvSpPr>
            <a:spLocks noGrp="1" noChangeArrowheads="1"/>
          </p:cNvSpPr>
          <p:nvPr>
            <p:ph type="ftr" sz="quarter" idx="11"/>
          </p:nvPr>
        </p:nvSpPr>
        <p:spPr>
          <a:ln/>
        </p:spPr>
        <p:txBody>
          <a:bodyPr/>
          <a:lstStyle>
            <a:lvl1pPr>
              <a:defRPr/>
            </a:lvl1pPr>
          </a:lstStyle>
          <a:p>
            <a:pPr>
              <a:defRPr/>
            </a:pPr>
            <a:endParaRPr lang="sv-SE"/>
          </a:p>
        </p:txBody>
      </p:sp>
      <p:sp>
        <p:nvSpPr>
          <p:cNvPr id="7" name="Rectangle 12"/>
          <p:cNvSpPr>
            <a:spLocks noGrp="1" noChangeArrowheads="1"/>
          </p:cNvSpPr>
          <p:nvPr>
            <p:ph type="sldNum" sz="quarter" idx="12"/>
          </p:nvPr>
        </p:nvSpPr>
        <p:spPr>
          <a:ln/>
        </p:spPr>
        <p:txBody>
          <a:bodyPr/>
          <a:lstStyle>
            <a:lvl1pPr>
              <a:defRPr/>
            </a:lvl1pPr>
          </a:lstStyle>
          <a:p>
            <a:pPr>
              <a:defRPr/>
            </a:pPr>
            <a:fld id="{258E3B95-7C8F-4176-B713-DA83E6798E89}" type="slidenum">
              <a:rPr lang="sv-SE"/>
              <a:pPr>
                <a:defRPr/>
              </a:pPr>
              <a:t>‹#›</a:t>
            </a:fld>
            <a:endParaRPr lang="sv-SE"/>
          </a:p>
        </p:txBody>
      </p:sp>
    </p:spTree>
    <p:extLst>
      <p:ext uri="{BB962C8B-B14F-4D97-AF65-F5344CB8AC3E}">
        <p14:creationId xmlns:p14="http://schemas.microsoft.com/office/powerpoint/2010/main" val="2995948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sv-SE"/>
          </a:p>
        </p:txBody>
      </p:sp>
      <p:sp>
        <p:nvSpPr>
          <p:cNvPr id="3" name="Rectangle 11"/>
          <p:cNvSpPr>
            <a:spLocks noGrp="1" noChangeArrowheads="1"/>
          </p:cNvSpPr>
          <p:nvPr>
            <p:ph type="ftr" sz="quarter" idx="11"/>
          </p:nvPr>
        </p:nvSpPr>
        <p:spPr>
          <a:ln/>
        </p:spPr>
        <p:txBody>
          <a:bodyPr/>
          <a:lstStyle>
            <a:lvl1pPr>
              <a:defRPr/>
            </a:lvl1pPr>
          </a:lstStyle>
          <a:p>
            <a:pPr>
              <a:defRPr/>
            </a:pPr>
            <a:endParaRPr lang="sv-SE"/>
          </a:p>
        </p:txBody>
      </p:sp>
      <p:sp>
        <p:nvSpPr>
          <p:cNvPr id="4" name="Rectangle 12"/>
          <p:cNvSpPr>
            <a:spLocks noGrp="1" noChangeArrowheads="1"/>
          </p:cNvSpPr>
          <p:nvPr>
            <p:ph type="sldNum" sz="quarter" idx="12"/>
          </p:nvPr>
        </p:nvSpPr>
        <p:spPr>
          <a:ln/>
        </p:spPr>
        <p:txBody>
          <a:bodyPr/>
          <a:lstStyle>
            <a:lvl1pPr>
              <a:defRPr/>
            </a:lvl1pPr>
          </a:lstStyle>
          <a:p>
            <a:pPr>
              <a:defRPr/>
            </a:pPr>
            <a:fld id="{CE7958BD-D263-49FA-AA38-325EC29D3B71}" type="slidenum">
              <a:rPr lang="sv-SE"/>
              <a:pPr>
                <a:defRPr/>
              </a:pPr>
              <a:t>‹#›</a:t>
            </a:fld>
            <a:endParaRPr lang="sv-SE"/>
          </a:p>
        </p:txBody>
      </p:sp>
    </p:spTree>
    <p:extLst>
      <p:ext uri="{BB962C8B-B14F-4D97-AF65-F5344CB8AC3E}">
        <p14:creationId xmlns:p14="http://schemas.microsoft.com/office/powerpoint/2010/main" val="1166756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19089080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t>2021-06-07</a:t>
            </a:fld>
            <a:endParaRPr lang="sv-SE"/>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6" name="Platshållare för bildnummer 5"/>
          <p:cNvSpPr>
            <a:spLocks noGrp="1"/>
          </p:cNvSpPr>
          <p:nvPr>
            <p:ph type="sldNum" sz="quarter" idx="12"/>
          </p:nvPr>
        </p:nvSpPr>
        <p:spPr/>
        <p:txBody>
          <a:bodyPr/>
          <a:lstStyle/>
          <a:p>
            <a:fld id="{6F44378D-1D2D-4DB9-B9D8-A6B719AA0047}" type="slidenum">
              <a:rPr lang="sv-SE" smtClean="0"/>
              <a:t>‹#›</a:t>
            </a:fld>
            <a:endParaRPr lang="sv-SE"/>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8652507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16BF137C-0993-4D26-A888-4D08F95E705C}" type="datetime1">
              <a:rPr lang="sv-SE" smtClean="0"/>
              <a:t>2021-06-07</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8" name="Platshållare för text 7"/>
          <p:cNvSpPr>
            <a:spLocks noGrp="1"/>
          </p:cNvSpPr>
          <p:nvPr>
            <p:ph type="body" sz="quarter" idx="12"/>
          </p:nvPr>
        </p:nvSpPr>
        <p:spPr>
          <a:xfrm>
            <a:off x="971550" y="2781299"/>
            <a:ext cx="7272338"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1202911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t>2021-06-07</a:t>
            </a:fld>
            <a:endParaRPr lang="sv-SE" dirty="0"/>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t>(ange enhet via Infoga sidfot)</a:t>
            </a:r>
            <a:endParaRPr lang="sv-SE" sz="800" b="0" dirty="0"/>
          </a:p>
        </p:txBody>
      </p:sp>
      <p:sp>
        <p:nvSpPr>
          <p:cNvPr id="6" name="Platshållare för bildnummer 5"/>
          <p:cNvSpPr>
            <a:spLocks noGrp="1"/>
          </p:cNvSpPr>
          <p:nvPr>
            <p:ph type="sldNum" sz="quarter" idx="12"/>
          </p:nvPr>
        </p:nvSpPr>
        <p:spPr/>
        <p:txBody>
          <a:bodyPr/>
          <a:lstStyle/>
          <a:p>
            <a:fld id="{6F44378D-1D2D-4DB9-B9D8-A6B719AA0047}" type="slidenum">
              <a:rPr lang="sv-SE" smtClean="0"/>
              <a:t>‹#›</a:t>
            </a:fld>
            <a:endParaRPr lang="sv-SE"/>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221811964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t>2021-06-07</a:t>
            </a:fld>
            <a:endParaRPr lang="sv-SE"/>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7" name="Platshållare för bildnummer 6"/>
          <p:cNvSpPr>
            <a:spLocks noGrp="1"/>
          </p:cNvSpPr>
          <p:nvPr>
            <p:ph type="sldNum" sz="quarter" idx="12"/>
          </p:nvPr>
        </p:nvSpPr>
        <p:spPr/>
        <p:txBody>
          <a:bodyPr/>
          <a:lstStyle/>
          <a:p>
            <a:fld id="{6F44378D-1D2D-4DB9-B9D8-A6B719AA0047}" type="slidenum">
              <a:rPr lang="sv-SE" smtClean="0"/>
              <a:t>‹#›</a:t>
            </a:fld>
            <a:endParaRPr lang="sv-SE"/>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42847349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t>2021-06-07</a:t>
            </a:fld>
            <a:endParaRPr lang="sv-SE"/>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7" name="Platshållare för bildnummer 6"/>
          <p:cNvSpPr>
            <a:spLocks noGrp="1"/>
          </p:cNvSpPr>
          <p:nvPr>
            <p:ph type="sldNum" sz="quarter" idx="12"/>
          </p:nvPr>
        </p:nvSpPr>
        <p:spPr/>
        <p:txBody>
          <a:bodyPr/>
          <a:lstStyle/>
          <a:p>
            <a:fld id="{6F44378D-1D2D-4DB9-B9D8-A6B719AA0047}" type="slidenum">
              <a:rPr lang="sv-SE" smtClean="0"/>
              <a:t>‹#›</a:t>
            </a:fld>
            <a:endParaRPr lang="sv-SE"/>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206715626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t>2021-06-07</a:t>
            </a:fld>
            <a:endParaRPr lang="sv-SE"/>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4" name="Platshållare för bildnummer 3"/>
          <p:cNvSpPr>
            <a:spLocks noGrp="1"/>
          </p:cNvSpPr>
          <p:nvPr>
            <p:ph type="sldNum" sz="quarter" idx="12"/>
          </p:nvPr>
        </p:nvSpPr>
        <p:spPr/>
        <p:txBody>
          <a:bodyPr/>
          <a:lstStyle/>
          <a:p>
            <a:fld id="{6F44378D-1D2D-4DB9-B9D8-A6B719AA0047}" type="slidenum">
              <a:rPr lang="sv-SE" smtClean="0"/>
              <a:t>‹#›</a:t>
            </a:fld>
            <a:endParaRPr lang="sv-SE"/>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378637777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a:prstGeom prst="rect">
            <a:avLst/>
          </a:prstGeo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p>
        </p:txBody>
      </p:sp>
      <p:sp>
        <p:nvSpPr>
          <p:cNvPr id="5" name="Rectangle 11"/>
          <p:cNvSpPr>
            <a:spLocks noGrp="1" noChangeArrowheads="1"/>
          </p:cNvSpPr>
          <p:nvPr>
            <p:ph type="ftr" sz="quarter" idx="11"/>
          </p:nvPr>
        </p:nvSpPr>
        <p:spPr>
          <a:ln/>
        </p:spPr>
        <p:txBody>
          <a:bodyPr/>
          <a:lstStyle>
            <a:lvl1pPr>
              <a:defRPr/>
            </a:lvl1pPr>
          </a:lstStyle>
          <a:p>
            <a:pPr>
              <a:defRPr/>
            </a:pPr>
            <a:endParaRPr lang="sv-SE"/>
          </a:p>
        </p:txBody>
      </p:sp>
      <p:sp>
        <p:nvSpPr>
          <p:cNvPr id="6" name="Rectangle 12"/>
          <p:cNvSpPr>
            <a:spLocks noGrp="1" noChangeArrowheads="1"/>
          </p:cNvSpPr>
          <p:nvPr>
            <p:ph type="sldNum" sz="quarter" idx="12"/>
          </p:nvPr>
        </p:nvSpPr>
        <p:spPr>
          <a:ln/>
        </p:spPr>
        <p:txBody>
          <a:bodyPr/>
          <a:lstStyle>
            <a:lvl1pPr>
              <a:defRPr/>
            </a:lvl1pPr>
          </a:lstStyle>
          <a:p>
            <a:pPr>
              <a:defRPr/>
            </a:pPr>
            <a:fld id="{BB1C5644-16A5-46C3-AFD0-3EAC23A007BD}" type="slidenum">
              <a:rPr lang="sv-SE"/>
              <a:pPr>
                <a:defRPr/>
              </a:pPr>
              <a:t>‹#›</a:t>
            </a:fld>
            <a:endParaRPr lang="sv-SE"/>
          </a:p>
        </p:txBody>
      </p:sp>
    </p:spTree>
    <p:extLst>
      <p:ext uri="{BB962C8B-B14F-4D97-AF65-F5344CB8AC3E}">
        <p14:creationId xmlns:p14="http://schemas.microsoft.com/office/powerpoint/2010/main" val="263357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457200" y="1600200"/>
            <a:ext cx="82296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p>
        </p:txBody>
      </p:sp>
      <p:sp>
        <p:nvSpPr>
          <p:cNvPr id="5" name="Rectangle 11"/>
          <p:cNvSpPr>
            <a:spLocks noGrp="1" noChangeArrowheads="1"/>
          </p:cNvSpPr>
          <p:nvPr>
            <p:ph type="ftr" sz="quarter" idx="11"/>
          </p:nvPr>
        </p:nvSpPr>
        <p:spPr>
          <a:ln/>
        </p:spPr>
        <p:txBody>
          <a:bodyPr/>
          <a:lstStyle>
            <a:lvl1pPr>
              <a:defRPr/>
            </a:lvl1pPr>
          </a:lstStyle>
          <a:p>
            <a:pPr>
              <a:defRPr/>
            </a:pPr>
            <a:endParaRPr lang="sv-SE"/>
          </a:p>
        </p:txBody>
      </p:sp>
      <p:sp>
        <p:nvSpPr>
          <p:cNvPr id="6" name="Rectangle 12"/>
          <p:cNvSpPr>
            <a:spLocks noGrp="1" noChangeArrowheads="1"/>
          </p:cNvSpPr>
          <p:nvPr>
            <p:ph type="sldNum" sz="quarter" idx="12"/>
          </p:nvPr>
        </p:nvSpPr>
        <p:spPr>
          <a:ln/>
        </p:spPr>
        <p:txBody>
          <a:bodyPr/>
          <a:lstStyle>
            <a:lvl1pPr>
              <a:defRPr/>
            </a:lvl1pPr>
          </a:lstStyle>
          <a:p>
            <a:pPr>
              <a:defRPr/>
            </a:pPr>
            <a:fld id="{DBDF3D8A-C0E2-4F41-B6A8-7C5461DE63A9}" type="slidenum">
              <a:rPr lang="sv-SE"/>
              <a:pPr>
                <a:defRPr/>
              </a:pPr>
              <a:t>‹#›</a:t>
            </a:fld>
            <a:endParaRPr lang="sv-SE"/>
          </a:p>
        </p:txBody>
      </p:sp>
    </p:spTree>
    <p:extLst>
      <p:ext uri="{BB962C8B-B14F-4D97-AF65-F5344CB8AC3E}">
        <p14:creationId xmlns:p14="http://schemas.microsoft.com/office/powerpoint/2010/main" val="1253406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Rectangle 10"/>
          <p:cNvSpPr>
            <a:spLocks noGrp="1" noChangeArrowheads="1"/>
          </p:cNvSpPr>
          <p:nvPr>
            <p:ph type="dt" sz="half" idx="10"/>
          </p:nvPr>
        </p:nvSpPr>
        <p:spPr>
          <a:ln/>
        </p:spPr>
        <p:txBody>
          <a:bodyPr/>
          <a:lstStyle>
            <a:lvl1pPr>
              <a:defRPr/>
            </a:lvl1pPr>
          </a:lstStyle>
          <a:p>
            <a:pPr>
              <a:defRPr/>
            </a:pPr>
            <a:endParaRPr lang="sv-SE"/>
          </a:p>
        </p:txBody>
      </p:sp>
      <p:sp>
        <p:nvSpPr>
          <p:cNvPr id="4" name="Rectangle 11"/>
          <p:cNvSpPr>
            <a:spLocks noGrp="1" noChangeArrowheads="1"/>
          </p:cNvSpPr>
          <p:nvPr>
            <p:ph type="ftr" sz="quarter" idx="11"/>
          </p:nvPr>
        </p:nvSpPr>
        <p:spPr>
          <a:ln/>
        </p:spPr>
        <p:txBody>
          <a:bodyPr/>
          <a:lstStyle>
            <a:lvl1pPr>
              <a:defRPr/>
            </a:lvl1pPr>
          </a:lstStyle>
          <a:p>
            <a:pPr>
              <a:defRPr/>
            </a:pPr>
            <a:endParaRPr lang="sv-SE"/>
          </a:p>
        </p:txBody>
      </p:sp>
      <p:sp>
        <p:nvSpPr>
          <p:cNvPr id="5" name="Rectangle 12"/>
          <p:cNvSpPr>
            <a:spLocks noGrp="1" noChangeArrowheads="1"/>
          </p:cNvSpPr>
          <p:nvPr>
            <p:ph type="sldNum" sz="quarter" idx="12"/>
          </p:nvPr>
        </p:nvSpPr>
        <p:spPr>
          <a:ln/>
        </p:spPr>
        <p:txBody>
          <a:bodyPr/>
          <a:lstStyle>
            <a:lvl1pPr>
              <a:defRPr/>
            </a:lvl1pPr>
          </a:lstStyle>
          <a:p>
            <a:pPr>
              <a:defRPr/>
            </a:pPr>
            <a:fld id="{496E01D8-6835-4C46-88E3-938919B797C9}" type="slidenum">
              <a:rPr lang="sv-SE"/>
              <a:pPr>
                <a:defRPr/>
              </a:pPr>
              <a:t>‹#›</a:t>
            </a:fld>
            <a:endParaRPr lang="sv-SE"/>
          </a:p>
        </p:txBody>
      </p:sp>
    </p:spTree>
    <p:extLst>
      <p:ext uri="{BB962C8B-B14F-4D97-AF65-F5344CB8AC3E}">
        <p14:creationId xmlns:p14="http://schemas.microsoft.com/office/powerpoint/2010/main" val="578926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0"/>
          <p:cNvSpPr>
            <a:spLocks noGrp="1" noChangeArrowheads="1"/>
          </p:cNvSpPr>
          <p:nvPr>
            <p:ph type="dt" sz="half" idx="10"/>
          </p:nvPr>
        </p:nvSpPr>
        <p:spPr>
          <a:ln/>
        </p:spPr>
        <p:txBody>
          <a:bodyPr/>
          <a:lstStyle>
            <a:lvl1pPr>
              <a:defRPr/>
            </a:lvl1pPr>
          </a:lstStyle>
          <a:p>
            <a:pPr>
              <a:defRPr/>
            </a:pPr>
            <a:endParaRPr lang="sv-SE"/>
          </a:p>
        </p:txBody>
      </p:sp>
      <p:sp>
        <p:nvSpPr>
          <p:cNvPr id="6" name="Rectangle 11"/>
          <p:cNvSpPr>
            <a:spLocks noGrp="1" noChangeArrowheads="1"/>
          </p:cNvSpPr>
          <p:nvPr>
            <p:ph type="ftr" sz="quarter" idx="11"/>
          </p:nvPr>
        </p:nvSpPr>
        <p:spPr>
          <a:ln/>
        </p:spPr>
        <p:txBody>
          <a:bodyPr/>
          <a:lstStyle>
            <a:lvl1pPr>
              <a:defRPr/>
            </a:lvl1pPr>
          </a:lstStyle>
          <a:p>
            <a:pPr>
              <a:defRPr/>
            </a:pPr>
            <a:endParaRPr lang="sv-SE"/>
          </a:p>
        </p:txBody>
      </p:sp>
      <p:sp>
        <p:nvSpPr>
          <p:cNvPr id="7" name="Rectangle 12"/>
          <p:cNvSpPr>
            <a:spLocks noGrp="1" noChangeArrowheads="1"/>
          </p:cNvSpPr>
          <p:nvPr>
            <p:ph type="sldNum" sz="quarter" idx="12"/>
          </p:nvPr>
        </p:nvSpPr>
        <p:spPr>
          <a:ln/>
        </p:spPr>
        <p:txBody>
          <a:bodyPr/>
          <a:lstStyle>
            <a:lvl1pPr>
              <a:defRPr/>
            </a:lvl1pPr>
          </a:lstStyle>
          <a:p>
            <a:pPr>
              <a:defRPr/>
            </a:pPr>
            <a:fld id="{258E3B95-7C8F-4176-B713-DA83E6798E89}" type="slidenum">
              <a:rPr lang="sv-SE"/>
              <a:pPr>
                <a:defRPr/>
              </a:pPr>
              <a:t>‹#›</a:t>
            </a:fld>
            <a:endParaRPr lang="sv-SE"/>
          </a:p>
        </p:txBody>
      </p:sp>
    </p:spTree>
    <p:extLst>
      <p:ext uri="{BB962C8B-B14F-4D97-AF65-F5344CB8AC3E}">
        <p14:creationId xmlns:p14="http://schemas.microsoft.com/office/powerpoint/2010/main" val="492367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sv-SE"/>
          </a:p>
        </p:txBody>
      </p:sp>
      <p:sp>
        <p:nvSpPr>
          <p:cNvPr id="3" name="Rectangle 11"/>
          <p:cNvSpPr>
            <a:spLocks noGrp="1" noChangeArrowheads="1"/>
          </p:cNvSpPr>
          <p:nvPr>
            <p:ph type="ftr" sz="quarter" idx="11"/>
          </p:nvPr>
        </p:nvSpPr>
        <p:spPr>
          <a:ln/>
        </p:spPr>
        <p:txBody>
          <a:bodyPr/>
          <a:lstStyle>
            <a:lvl1pPr>
              <a:defRPr/>
            </a:lvl1pPr>
          </a:lstStyle>
          <a:p>
            <a:pPr>
              <a:defRPr/>
            </a:pPr>
            <a:endParaRPr lang="sv-SE"/>
          </a:p>
        </p:txBody>
      </p:sp>
      <p:sp>
        <p:nvSpPr>
          <p:cNvPr id="4" name="Rectangle 12"/>
          <p:cNvSpPr>
            <a:spLocks noGrp="1" noChangeArrowheads="1"/>
          </p:cNvSpPr>
          <p:nvPr>
            <p:ph type="sldNum" sz="quarter" idx="12"/>
          </p:nvPr>
        </p:nvSpPr>
        <p:spPr>
          <a:ln/>
        </p:spPr>
        <p:txBody>
          <a:bodyPr/>
          <a:lstStyle>
            <a:lvl1pPr>
              <a:defRPr/>
            </a:lvl1pPr>
          </a:lstStyle>
          <a:p>
            <a:pPr>
              <a:defRPr/>
            </a:pPr>
            <a:fld id="{CE7958BD-D263-49FA-AA38-325EC29D3B71}" type="slidenum">
              <a:rPr lang="sv-SE"/>
              <a:pPr>
                <a:defRPr/>
              </a:pPr>
              <a:t>‹#›</a:t>
            </a:fld>
            <a:endParaRPr lang="sv-SE"/>
          </a:p>
        </p:txBody>
      </p:sp>
    </p:spTree>
    <p:extLst>
      <p:ext uri="{BB962C8B-B14F-4D97-AF65-F5344CB8AC3E}">
        <p14:creationId xmlns:p14="http://schemas.microsoft.com/office/powerpoint/2010/main" val="336274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38388746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044000" y="1800000"/>
            <a:ext cx="7272000" cy="1310400"/>
          </a:xfrm>
        </p:spPr>
        <p:txBody>
          <a:bodyPr anchor="t">
            <a:noAutofit/>
          </a:bodyPr>
          <a:lstStyle>
            <a:lvl1pPr algn="l">
              <a:defRPr sz="4000" b="0" cap="none" baseline="0"/>
            </a:lvl1pPr>
          </a:lstStyle>
          <a:p>
            <a:r>
              <a:rPr lang="sv-SE" smtClean="0"/>
              <a:t>Klicka här för att ändra format</a:t>
            </a:r>
            <a:endParaRPr lang="sv-SE"/>
          </a:p>
        </p:txBody>
      </p:sp>
      <p:sp>
        <p:nvSpPr>
          <p:cNvPr id="3" name="Platshållare för text 2"/>
          <p:cNvSpPr>
            <a:spLocks noGrp="1"/>
          </p:cNvSpPr>
          <p:nvPr>
            <p:ph type="body" idx="1"/>
          </p:nvPr>
        </p:nvSpPr>
        <p:spPr>
          <a:xfrm>
            <a:off x="1044000" y="3348000"/>
            <a:ext cx="7272000" cy="70200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5EA5B981-A70A-46EB-927B-8A46F7105C4F}" type="datetime1">
              <a:rPr lang="sv-SE" smtClean="0"/>
              <a:t>2021-06-07</a:t>
            </a:fld>
            <a:endParaRPr lang="sv-SE"/>
          </a:p>
        </p:txBody>
      </p:sp>
      <p:sp>
        <p:nvSpPr>
          <p:cNvPr id="5" name="Platshållare för sidfot 4"/>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7"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677598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2021-06-07</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Tree>
    <p:extLst>
      <p:ext uri="{BB962C8B-B14F-4D97-AF65-F5344CB8AC3E}">
        <p14:creationId xmlns:p14="http://schemas.microsoft.com/office/powerpoint/2010/main" val="35343933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2021-06-07</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Tree>
    <p:extLst>
      <p:ext uri="{BB962C8B-B14F-4D97-AF65-F5344CB8AC3E}">
        <p14:creationId xmlns:p14="http://schemas.microsoft.com/office/powerpoint/2010/main" val="259196541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2021-06-07</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Tree>
    <p:extLst>
      <p:ext uri="{BB962C8B-B14F-4D97-AF65-F5344CB8AC3E}">
        <p14:creationId xmlns:p14="http://schemas.microsoft.com/office/powerpoint/2010/main" val="8592112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2021-06-07</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398429085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2021-06-07</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29411702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38539645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2021-06-07</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Tree>
    <p:extLst>
      <p:ext uri="{BB962C8B-B14F-4D97-AF65-F5344CB8AC3E}">
        <p14:creationId xmlns:p14="http://schemas.microsoft.com/office/powerpoint/2010/main" val="180458412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2021-06-07</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Tree>
    <p:extLst>
      <p:ext uri="{BB962C8B-B14F-4D97-AF65-F5344CB8AC3E}">
        <p14:creationId xmlns:p14="http://schemas.microsoft.com/office/powerpoint/2010/main" val="151640637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2021-06-07</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Tree>
    <p:extLst>
      <p:ext uri="{BB962C8B-B14F-4D97-AF65-F5344CB8AC3E}">
        <p14:creationId xmlns:p14="http://schemas.microsoft.com/office/powerpoint/2010/main" val="92411976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2021-06-07</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9291518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innehåll 3"/>
          <p:cNvSpPr>
            <a:spLocks noGrp="1"/>
          </p:cNvSpPr>
          <p:nvPr>
            <p:ph sz="half" idx="2" hasCustomPrompt="1"/>
          </p:nvPr>
        </p:nvSpPr>
        <p:spPr>
          <a:xfrm>
            <a:off x="5004000" y="2782800"/>
            <a:ext cx="3240000" cy="2664000"/>
          </a:xfrm>
        </p:spPr>
        <p:txBody>
          <a:bodyPr>
            <a:normAutofit/>
          </a:bodyPr>
          <a:lstStyle>
            <a:lvl1pPr marL="0" indent="0">
              <a:buFontTx/>
              <a:buNone/>
              <a:defRPr sz="2000" baseline="0"/>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vl6pPr>
              <a:defRPr sz="1800"/>
            </a:lvl6pPr>
            <a:lvl7pPr>
              <a:defRPr sz="1800"/>
            </a:lvl7pPr>
            <a:lvl8pPr>
              <a:defRPr sz="1800"/>
            </a:lvl8pPr>
            <a:lvl9pPr>
              <a:defRPr sz="1800"/>
            </a:lvl9pPr>
          </a:lstStyle>
          <a:p>
            <a:pPr lvl="0"/>
            <a:r>
              <a:rPr lang="sv-SE" dirty="0" smtClean="0"/>
              <a:t>Klicka här för att infoga objekt</a:t>
            </a:r>
            <a:endParaRPr lang="sv-SE" dirty="0"/>
          </a:p>
        </p:txBody>
      </p:sp>
      <p:sp>
        <p:nvSpPr>
          <p:cNvPr id="5" name="Platshållare för datum 4"/>
          <p:cNvSpPr>
            <a:spLocks noGrp="1"/>
          </p:cNvSpPr>
          <p:nvPr>
            <p:ph type="dt" sz="half" idx="10"/>
          </p:nvPr>
        </p:nvSpPr>
        <p:spPr/>
        <p:txBody>
          <a:bodyPr/>
          <a:lstStyle/>
          <a:p>
            <a:fld id="{2415ACBA-78F9-4639-9F6F-C80802116120}" type="datetime1">
              <a:rPr lang="sv-SE" smtClean="0"/>
              <a:t>2021-06-07</a:t>
            </a:fld>
            <a:endParaRPr lang="sv-SE"/>
          </a:p>
        </p:txBody>
      </p:sp>
      <p:sp>
        <p:nvSpPr>
          <p:cNvPr id="6" name="Platshållare för sidfot 5"/>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9" name="Platshållare för text 8"/>
          <p:cNvSpPr>
            <a:spLocks noGrp="1"/>
          </p:cNvSpPr>
          <p:nvPr>
            <p:ph type="body" sz="quarter" idx="12"/>
          </p:nvPr>
        </p:nvSpPr>
        <p:spPr>
          <a:xfrm>
            <a:off x="971550" y="2782800"/>
            <a:ext cx="3816000" cy="266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2031795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2021-06-07</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solidFill>
                <a:srgbClr val="000000"/>
              </a:solidFill>
            </a:endParaRPr>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144535586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457200" y="1600200"/>
            <a:ext cx="8229600"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BDF3D8A-C0E2-4F41-B6A8-7C5461DE63A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592342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0"/>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sv-SE">
              <a:solidFill>
                <a:srgbClr val="8D0017"/>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258E3B95-7C8F-4176-B713-DA83E6798E89}" type="slidenum">
              <a:rPr lang="sv-SE">
                <a:solidFill>
                  <a:srgbClr val="000000">
                    <a:tint val="75000"/>
                  </a:srgbClr>
                </a:solidFill>
              </a:rPr>
              <a:pPr>
                <a:defRPr/>
              </a:pPr>
              <a:t>‹#›</a:t>
            </a:fld>
            <a:endParaRPr lang="sv-SE">
              <a:solidFill>
                <a:srgbClr val="000000">
                  <a:tint val="75000"/>
                </a:srgbClr>
              </a:solidFill>
            </a:endParaRPr>
          </a:p>
        </p:txBody>
      </p:sp>
    </p:spTree>
    <p:extLst>
      <p:ext uri="{BB962C8B-B14F-4D97-AF65-F5344CB8AC3E}">
        <p14:creationId xmlns:p14="http://schemas.microsoft.com/office/powerpoint/2010/main" val="288736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972000" y="5086800"/>
            <a:ext cx="7272000" cy="360000"/>
          </a:xfrm>
        </p:spPr>
        <p:txBody>
          <a:bodyPr anchor="b">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972000" y="2278800"/>
            <a:ext cx="7272000" cy="259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CBE0E1A-2460-4781-8A89-8C310140A55B}" type="datetime1">
              <a:rPr lang="sv-SE" smtClean="0"/>
              <a:t>2021-06-07</a:t>
            </a:fld>
            <a:endParaRPr lang="sv-SE"/>
          </a:p>
        </p:txBody>
      </p:sp>
      <p:sp>
        <p:nvSpPr>
          <p:cNvPr id="8" name="Platshållare för sidfot 7"/>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338535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C51B670C-815C-405E-8F56-9579D4CCFACA}" type="datetime1">
              <a:rPr lang="sv-SE" smtClean="0"/>
              <a:t>2021-06-07</a:t>
            </a:fld>
            <a:endParaRPr lang="sv-SE"/>
          </a:p>
        </p:txBody>
      </p:sp>
      <p:sp>
        <p:nvSpPr>
          <p:cNvPr id="4" name="Platshållare för sidfot 3"/>
          <p:cNvSpPr>
            <a:spLocks noGrp="1"/>
          </p:cNvSpPr>
          <p:nvPr>
            <p:ph type="ftr" sz="quarter" idx="11"/>
          </p:nvPr>
        </p:nvSpPr>
        <p:spPr/>
        <p:txBody>
          <a:bodyPr/>
          <a:lstStyle/>
          <a:p>
            <a:r>
              <a:rPr lang="sv-SE" smtClean="0"/>
              <a:t>Verksamhetsstöd och Service/område läkemedelsförsörjning/klinisk farmaci</a:t>
            </a:r>
            <a:endParaRPr lang="sv-SE"/>
          </a:p>
        </p:txBody>
      </p:sp>
      <p:sp>
        <p:nvSpPr>
          <p:cNvPr id="6"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 name="Platshållare för innehåll 7"/>
          <p:cNvSpPr>
            <a:spLocks noGrp="1"/>
          </p:cNvSpPr>
          <p:nvPr>
            <p:ph sz="quarter" idx="12"/>
          </p:nvPr>
        </p:nvSpPr>
        <p:spPr>
          <a:xfrm>
            <a:off x="395288" y="1080000"/>
            <a:ext cx="8353425" cy="468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89400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fld id="{F7341C0C-5C11-407E-A8C3-029FD666B504}" type="datetime1">
              <a:rPr lang="sv-SE" altLang="sv-SE" smtClean="0"/>
              <a:t>2021-06-07</a:t>
            </a:fld>
            <a:endParaRPr lang="sv-SE" altLang="sv-SE"/>
          </a:p>
        </p:txBody>
      </p:sp>
      <p:sp>
        <p:nvSpPr>
          <p:cNvPr id="5" name="Platshållare för sidfot 4"/>
          <p:cNvSpPr>
            <a:spLocks noGrp="1"/>
          </p:cNvSpPr>
          <p:nvPr>
            <p:ph type="ftr" sz="quarter" idx="11"/>
          </p:nvPr>
        </p:nvSpPr>
        <p:spPr/>
        <p:txBody>
          <a:bodyPr/>
          <a:lstStyle>
            <a:lvl1pPr>
              <a:defRPr/>
            </a:lvl1pPr>
          </a:lstStyle>
          <a:p>
            <a:r>
              <a:rPr lang="sv-SE" altLang="sv-SE" smtClean="0"/>
              <a:t>Verksamhetsstöd och Service/område läkemedelsförsörjning/klinisk farmaci</a:t>
            </a:r>
            <a:endParaRPr lang="sv-SE" altLang="sv-SE"/>
          </a:p>
        </p:txBody>
      </p:sp>
      <p:sp>
        <p:nvSpPr>
          <p:cNvPr id="6" name="Platshållare för bildnummer 5"/>
          <p:cNvSpPr>
            <a:spLocks noGrp="1"/>
          </p:cNvSpPr>
          <p:nvPr>
            <p:ph type="sldNum" sz="quarter" idx="12"/>
          </p:nvPr>
        </p:nvSpPr>
        <p:spPr/>
        <p:txBody>
          <a:bodyPr/>
          <a:lstStyle>
            <a:lvl1pPr>
              <a:defRPr/>
            </a:lvl1pPr>
          </a:lstStyle>
          <a:p>
            <a:fld id="{B3CB0A74-8728-4985-ADE0-01AE7EDE1558}" type="slidenum">
              <a:rPr lang="sv-SE" altLang="sv-SE"/>
              <a:pPr/>
              <a:t>‹#›</a:t>
            </a:fld>
            <a:endParaRPr lang="sv-SE" altLang="sv-SE"/>
          </a:p>
        </p:txBody>
      </p:sp>
    </p:spTree>
    <p:extLst>
      <p:ext uri="{BB962C8B-B14F-4D97-AF65-F5344CB8AC3E}">
        <p14:creationId xmlns:p14="http://schemas.microsoft.com/office/powerpoint/2010/main" val="409044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t>2021-06-07</a:t>
            </a:fld>
            <a:endParaRPr lang="sv-SE"/>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t>(ange enhet via Infoga sidfot)</a:t>
            </a:r>
            <a:endParaRPr lang="sv-SE" sz="800" b="0" dirty="0"/>
          </a:p>
        </p:txBody>
      </p:sp>
      <p:sp>
        <p:nvSpPr>
          <p:cNvPr id="6" name="Platshållare för bildnummer 5"/>
          <p:cNvSpPr>
            <a:spLocks noGrp="1"/>
          </p:cNvSpPr>
          <p:nvPr>
            <p:ph type="sldNum" sz="quarter" idx="12"/>
          </p:nvPr>
        </p:nvSpPr>
        <p:spPr/>
        <p:txBody>
          <a:bodyPr/>
          <a:lstStyle/>
          <a:p>
            <a:fld id="{6F44378D-1D2D-4DB9-B9D8-A6B719AA0047}" type="slidenum">
              <a:rPr lang="sv-SE" smtClean="0"/>
              <a:t>‹#›</a:t>
            </a:fld>
            <a:endParaRPr lang="sv-SE"/>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Tree>
    <p:extLst>
      <p:ext uri="{BB962C8B-B14F-4D97-AF65-F5344CB8AC3E}">
        <p14:creationId xmlns:p14="http://schemas.microsoft.com/office/powerpoint/2010/main" val="4775114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25407002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1.png"/><Relationship Id="rId4" Type="http://schemas.openxmlformats.org/officeDocument/2006/relationships/slideLayout" Target="../slideLayouts/slideLayout38.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972000" y="2782800"/>
            <a:ext cx="7272000" cy="26640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324000" y="6480000"/>
            <a:ext cx="720000" cy="216000"/>
          </a:xfrm>
          <a:prstGeom prst="rect">
            <a:avLst/>
          </a:prstGeom>
        </p:spPr>
        <p:txBody>
          <a:bodyPr vert="horz" lIns="91440" tIns="45720" rIns="91440" bIns="45720" rtlCol="0" anchor="ctr"/>
          <a:lstStyle>
            <a:lvl1pPr algn="l">
              <a:defRPr sz="800">
                <a:solidFill>
                  <a:schemeClr val="tx1">
                    <a:tint val="75000"/>
                  </a:schemeClr>
                </a:solidFill>
                <a:latin typeface="Arial" panose="020B0604020202020204" pitchFamily="34" charset="0"/>
                <a:cs typeface="Arial" panose="020B0604020202020204" pitchFamily="34" charset="0"/>
              </a:defRPr>
            </a:lvl1pPr>
          </a:lstStyle>
          <a:p>
            <a:fld id="{6A66282A-E6F1-4B8A-9A07-A3A7F0AF1495}" type="datetime1">
              <a:rPr lang="sv-SE" smtClean="0"/>
              <a:t>2021-06-07</a:t>
            </a:fld>
            <a:endParaRPr lang="sv-SE"/>
          </a:p>
        </p:txBody>
      </p:sp>
      <p:sp>
        <p:nvSpPr>
          <p:cNvPr id="5" name="Platshållare för sidfot 4"/>
          <p:cNvSpPr>
            <a:spLocks noGrp="1"/>
          </p:cNvSpPr>
          <p:nvPr>
            <p:ph type="ftr" sz="quarter" idx="3"/>
          </p:nvPr>
        </p:nvSpPr>
        <p:spPr>
          <a:xfrm>
            <a:off x="324000" y="6192000"/>
            <a:ext cx="5184000" cy="216000"/>
          </a:xfrm>
          <a:prstGeom prst="rect">
            <a:avLst/>
          </a:prstGeom>
        </p:spPr>
        <p:txBody>
          <a:bodyPr vert="horz" lIns="91440" tIns="45720" rIns="91440" bIns="45720" rtlCol="0" anchor="ctr"/>
          <a:lstStyle>
            <a:lvl1pPr algn="l">
              <a:defRPr sz="1000" b="1">
                <a:solidFill>
                  <a:srgbClr val="8D0017"/>
                </a:solidFill>
                <a:latin typeface="Arial" panose="020B0604020202020204" pitchFamily="34" charset="0"/>
                <a:cs typeface="Arial" panose="020B0604020202020204" pitchFamily="34" charset="0"/>
              </a:defRPr>
            </a:lvl1pPr>
          </a:lstStyle>
          <a:p>
            <a:r>
              <a:rPr lang="sv-SE" smtClean="0"/>
              <a:t>Verksamhetsstöd och Service/område läkemedelsförsörjning/klinisk farmaci</a:t>
            </a:r>
            <a:endParaRPr lang="sv-SE"/>
          </a:p>
        </p:txBody>
      </p:sp>
      <p:pic>
        <p:nvPicPr>
          <p:cNvPr id="7" name="Picture 1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1338239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98" r:id="rId8"/>
  </p:sldLayoutIdLst>
  <p:hf sldNum="0" hdr="0"/>
  <p:txStyles>
    <p:titleStyle>
      <a:lvl1pPr algn="l" defTabSz="914400" rtl="0" eaLnBrk="1" latinLnBrk="0" hangingPunct="1">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t>2021-06-07</a:t>
            </a:fld>
            <a:endParaRPr lang="sv-SE" dirty="0"/>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t>(ange enhet via Infoga sidfot)</a:t>
            </a:r>
            <a:endParaRPr lang="sv-SE" sz="800" b="0" dirty="0"/>
          </a:p>
        </p:txBody>
      </p:sp>
      <p:sp>
        <p:nvSpPr>
          <p:cNvPr id="6" name="Platshållare för bildnummer 5"/>
          <p:cNvSpPr>
            <a:spLocks noGrp="1"/>
          </p:cNvSpPr>
          <p:nvPr>
            <p:ph type="sldNum" sz="quarter" idx="4"/>
          </p:nvPr>
        </p:nvSpPr>
        <p:spPr>
          <a:xfrm>
            <a:off x="1043608" y="6496484"/>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pPr/>
              <a:t>‹#›</a:t>
            </a:fld>
            <a:endParaRPr lang="sv-SE" dirty="0"/>
          </a:p>
        </p:txBody>
      </p:sp>
      <p:pic>
        <p:nvPicPr>
          <p:cNvPr id="10" name="Picture 13"/>
          <p:cNvPicPr>
            <a:picLocks noChangeAspect="1" noChangeArrowheads="1"/>
          </p:cNvPicPr>
          <p:nvPr userDrawn="1"/>
        </p:nvPicPr>
        <p:blipFill>
          <a:blip r:embed="rId11">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391300298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8" r:id="rId8"/>
    <p:sldLayoutId id="2147483669" r:id="rId9"/>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t>2021-06-07</a:t>
            </a:fld>
            <a:endParaRPr lang="sv-SE" dirty="0"/>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t>(ange enhet via Infoga sidfot)</a:t>
            </a:r>
            <a:endParaRPr lang="sv-SE" sz="800" b="0" dirty="0"/>
          </a:p>
        </p:txBody>
      </p:sp>
      <p:sp>
        <p:nvSpPr>
          <p:cNvPr id="6" name="Platshållare för bildnummer 5"/>
          <p:cNvSpPr>
            <a:spLocks noGrp="1"/>
          </p:cNvSpPr>
          <p:nvPr>
            <p:ph type="sldNum" sz="quarter" idx="4"/>
          </p:nvPr>
        </p:nvSpPr>
        <p:spPr>
          <a:xfrm>
            <a:off x="1043608" y="6496484"/>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pPr/>
              <a:t>‹#›</a:t>
            </a:fld>
            <a:endParaRPr lang="sv-SE" dirty="0"/>
          </a:p>
        </p:txBody>
      </p:sp>
      <p:pic>
        <p:nvPicPr>
          <p:cNvPr id="10" name="Picture 13"/>
          <p:cNvPicPr>
            <a:picLocks noChangeAspect="1" noChangeArrowheads="1"/>
          </p:cNvPicPr>
          <p:nvPr userDrawn="1"/>
        </p:nvPicPr>
        <p:blipFill>
          <a:blip r:embed="rId13">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24759743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solidFill>
                  <a:srgbClr val="000000"/>
                </a:solidFill>
              </a:rPr>
              <a:pPr/>
              <a:t>2021-06-07</a:t>
            </a:fld>
            <a:endParaRPr lang="sv-SE" dirty="0">
              <a:solidFill>
                <a:srgbClr val="000000"/>
              </a:solidFill>
            </a:endParaRPr>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4"/>
          </p:nvPr>
        </p:nvSpPr>
        <p:spPr>
          <a:xfrm>
            <a:off x="1043608" y="6496484"/>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solidFill>
                  <a:srgbClr val="000000">
                    <a:tint val="75000"/>
                  </a:srgbClr>
                </a:solidFill>
              </a:rPr>
              <a:pPr/>
              <a:t>‹#›</a:t>
            </a:fld>
            <a:endParaRPr lang="sv-SE" dirty="0">
              <a:solidFill>
                <a:srgbClr val="000000">
                  <a:tint val="75000"/>
                </a:srgbClr>
              </a:solidFill>
            </a:endParaRPr>
          </a:p>
        </p:txBody>
      </p:sp>
      <p:pic>
        <p:nvPicPr>
          <p:cNvPr id="10" name="Picture 13"/>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26705305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fld id="{6D8F9DCC-59F9-4D20-B219-7832D570049E}" type="datetime1">
              <a:rPr lang="sv-SE" smtClean="0">
                <a:solidFill>
                  <a:srgbClr val="000000"/>
                </a:solidFill>
              </a:rPr>
              <a:pPr/>
              <a:t>2021-06-07</a:t>
            </a:fld>
            <a:endParaRPr lang="sv-SE" dirty="0">
              <a:solidFill>
                <a:srgbClr val="000000"/>
              </a:solidFill>
            </a:endParaRPr>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4"/>
          </p:nvPr>
        </p:nvSpPr>
        <p:spPr>
          <a:xfrm>
            <a:off x="1043608" y="6496484"/>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fld id="{6F44378D-1D2D-4DB9-B9D8-A6B719AA0047}" type="slidenum">
              <a:rPr lang="sv-SE" smtClean="0">
                <a:solidFill>
                  <a:srgbClr val="000000">
                    <a:tint val="75000"/>
                  </a:srgbClr>
                </a:solidFill>
              </a:rPr>
              <a:pPr/>
              <a:t>‹#›</a:t>
            </a:fld>
            <a:endParaRPr lang="sv-SE" dirty="0">
              <a:solidFill>
                <a:srgbClr val="000000">
                  <a:tint val="75000"/>
                </a:srgbClr>
              </a:solidFill>
            </a:endParaRPr>
          </a:p>
        </p:txBody>
      </p:sp>
      <p:pic>
        <p:nvPicPr>
          <p:cNvPr id="10" name="Picture 13"/>
          <p:cNvPicPr>
            <a:picLocks noChangeAspect="1" noChangeArrowheads="1"/>
          </p:cNvPicPr>
          <p:nvPr userDrawn="1"/>
        </p:nvPicPr>
        <p:blipFill>
          <a:blip r:embed="rId10">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282413865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3.emf"/><Relationship Id="rId2" Type="http://schemas.microsoft.com/office/2007/relationships/media" Target="../media/media10.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19.png"/><Relationship Id="rId2" Type="http://schemas.microsoft.com/office/2007/relationships/media" Target="../media/media15.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7.m4a"/><Relationship Id="rId7" Type="http://schemas.openxmlformats.org/officeDocument/2006/relationships/image" Target="../media/image22.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m4a"/><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680000" y="2852936"/>
            <a:ext cx="4104000" cy="1296000"/>
          </a:xfrm>
        </p:spPr>
        <p:txBody>
          <a:bodyPr>
            <a:noAutofit/>
          </a:bodyPr>
          <a:lstStyle/>
          <a:p>
            <a:r>
              <a:rPr lang="sv-SE" sz="3400" dirty="0" smtClean="0"/>
              <a:t>Praktisk information gällande läkemedel på sjukhusen i Region Jönköpings län</a:t>
            </a:r>
            <a:endParaRPr lang="sv-SE" sz="3400" dirty="0"/>
          </a:p>
        </p:txBody>
      </p:sp>
      <p:pic>
        <p:nvPicPr>
          <p:cNvPr id="5" name="Platshållare för innehåll 4"/>
          <p:cNvPicPr>
            <a:picLocks noGrp="1" noChangeAspect="1"/>
          </p:cNvPicPr>
          <p:nvPr>
            <p:ph sz="quarter" idx="12"/>
          </p:nvPr>
        </p:nvPicPr>
        <p:blipFill>
          <a:blip r:embed="rId5"/>
          <a:stretch>
            <a:fillRect/>
          </a:stretch>
        </p:blipFill>
        <p:spPr>
          <a:xfrm>
            <a:off x="323528" y="2276872"/>
            <a:ext cx="4211638" cy="2806661"/>
          </a:xfrm>
          <a:prstGeom prst="rect">
            <a:avLst/>
          </a:prstGeom>
        </p:spPr>
      </p:pic>
      <p:pic>
        <p:nvPicPr>
          <p:cNvPr id="8" name="Lju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06656441"/>
      </p:ext>
    </p:extLst>
  </p:cSld>
  <p:clrMapOvr>
    <a:masterClrMapping/>
  </p:clrMapOvr>
  <mc:AlternateContent xmlns:mc="http://schemas.openxmlformats.org/markup-compatibility/2006" xmlns:p14="http://schemas.microsoft.com/office/powerpoint/2010/main">
    <mc:Choice Requires="p14">
      <p:transition spd="slow" p14:dur="2000" advTm="47389"/>
    </mc:Choice>
    <mc:Fallback xmlns="">
      <p:transition spd="slow" advTm="47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818EBA90-C5E4-4EEB-9B0F-C8DA3852C318}" type="datetime1">
              <a:rPr lang="sv-SE" altLang="sv-SE" smtClean="0"/>
              <a:t>2021-06-07</a:t>
            </a:fld>
            <a:endParaRPr lang="sv-SE" altLang="sv-SE"/>
          </a:p>
        </p:txBody>
      </p:sp>
      <p:sp>
        <p:nvSpPr>
          <p:cNvPr id="29701" name="Rectangle 5"/>
          <p:cNvSpPr>
            <a:spLocks noGrp="1" noChangeArrowheads="1"/>
          </p:cNvSpPr>
          <p:nvPr>
            <p:ph type="title"/>
          </p:nvPr>
        </p:nvSpPr>
        <p:spPr>
          <a:xfrm>
            <a:off x="755576" y="980728"/>
            <a:ext cx="7272000" cy="648000"/>
          </a:xfrm>
        </p:spPr>
        <p:txBody>
          <a:bodyPr>
            <a:normAutofit/>
          </a:bodyPr>
          <a:lstStyle/>
          <a:p>
            <a:r>
              <a:rPr lang="sv-SE" altLang="sv-SE" sz="3200" dirty="0"/>
              <a:t>ATC-systemet</a:t>
            </a:r>
          </a:p>
        </p:txBody>
      </p:sp>
      <p:graphicFrame>
        <p:nvGraphicFramePr>
          <p:cNvPr id="29700" name="Object 4"/>
          <p:cNvGraphicFramePr>
            <a:graphicFrameLocks noGrp="1" noChangeAspect="1"/>
          </p:cNvGraphicFramePr>
          <p:nvPr>
            <p:ph idx="1"/>
            <p:extLst>
              <p:ext uri="{D42A27DB-BD31-4B8C-83A1-F6EECF244321}">
                <p14:modId xmlns:p14="http://schemas.microsoft.com/office/powerpoint/2010/main" val="1359260044"/>
              </p:ext>
            </p:extLst>
          </p:nvPr>
        </p:nvGraphicFramePr>
        <p:xfrm>
          <a:off x="765104" y="1772816"/>
          <a:ext cx="7265987" cy="4275176"/>
        </p:xfrm>
        <a:graphic>
          <a:graphicData uri="http://schemas.openxmlformats.org/presentationml/2006/ole">
            <mc:AlternateContent xmlns:mc="http://schemas.openxmlformats.org/markup-compatibility/2006">
              <mc:Choice xmlns:v="urn:schemas-microsoft-com:vml" Requires="v">
                <p:oleObj spid="_x0000_s5201" name="Dokument" r:id="rId6" imgW="5736955" imgH="3673575" progId="Word.Document.8">
                  <p:embed/>
                </p:oleObj>
              </mc:Choice>
              <mc:Fallback>
                <p:oleObj name="Dokument" r:id="rId6" imgW="5736955" imgH="3673575" progId="Word.Document.8">
                  <p:embed/>
                  <p:pic>
                    <p:nvPicPr>
                      <p:cNvPr id="2970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04" y="1772816"/>
                        <a:ext cx="7265987" cy="4275176"/>
                      </a:xfrm>
                      <a:prstGeom prst="rect">
                        <a:avLst/>
                      </a:prstGeom>
                      <a:noFill/>
                      <a:ln>
                        <a:noFill/>
                      </a:ln>
                      <a:effectLst/>
                      <a:extLst/>
                    </p:spPr>
                  </p:pic>
                </p:oleObj>
              </mc:Fallback>
            </mc:AlternateContent>
          </a:graphicData>
        </a:graphic>
      </p:graphicFrame>
      <p:sp>
        <p:nvSpPr>
          <p:cNvPr id="2" name="Platshållare för sidfot 1"/>
          <p:cNvSpPr>
            <a:spLocks noGrp="1"/>
          </p:cNvSpPr>
          <p:nvPr>
            <p:ph type="ftr" sz="quarter" idx="11"/>
          </p:nvPr>
        </p:nvSpPr>
        <p:spPr/>
        <p:txBody>
          <a:bodyPr/>
          <a:lstStyle/>
          <a:p>
            <a:r>
              <a:rPr lang="sv-SE" altLang="sv-SE" smtClean="0"/>
              <a:t>Verksamhetsstöd och Service/område läkemedelsförsörjning/klinisk farmaci</a:t>
            </a:r>
            <a:endParaRPr lang="sv-SE" altLang="sv-SE"/>
          </a:p>
        </p:txBody>
      </p:sp>
      <p:pic>
        <p:nvPicPr>
          <p:cNvPr id="3" name="Lju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840252"/>
      </p:ext>
    </p:extLst>
  </p:cSld>
  <p:clrMapOvr>
    <a:masterClrMapping/>
  </p:clrMapOvr>
  <mc:AlternateContent xmlns:mc="http://schemas.openxmlformats.org/markup-compatibility/2006" xmlns:p14="http://schemas.microsoft.com/office/powerpoint/2010/main">
    <mc:Choice Requires="p14">
      <p:transition spd="slow" p14:dur="2000" advTm="63336"/>
    </mc:Choice>
    <mc:Fallback xmlns="">
      <p:transition spd="slow" advTm="63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dirty="0" smtClean="0"/>
              <a:t>ATC istället för ABC</a:t>
            </a:r>
            <a:endParaRPr lang="sv-SE" sz="3200" dirty="0"/>
          </a:p>
        </p:txBody>
      </p:sp>
      <p:sp>
        <p:nvSpPr>
          <p:cNvPr id="3" name="Platshållare för innehåll 2"/>
          <p:cNvSpPr>
            <a:spLocks noGrp="1"/>
          </p:cNvSpPr>
          <p:nvPr>
            <p:ph idx="1"/>
          </p:nvPr>
        </p:nvSpPr>
        <p:spPr>
          <a:xfrm>
            <a:off x="524558" y="5203156"/>
            <a:ext cx="7999291" cy="746123"/>
          </a:xfrm>
        </p:spPr>
        <p:txBody>
          <a:bodyPr>
            <a:normAutofit/>
          </a:bodyPr>
          <a:lstStyle/>
          <a:p>
            <a:pPr marL="0" indent="0">
              <a:buNone/>
            </a:pPr>
            <a:r>
              <a:rPr lang="sv-SE" dirty="0" err="1" smtClean="0"/>
              <a:t>Medrol</a:t>
            </a:r>
            <a:r>
              <a:rPr lang="sv-SE" dirty="0" smtClean="0"/>
              <a:t>		</a:t>
            </a:r>
            <a:r>
              <a:rPr lang="sv-SE" dirty="0" err="1" smtClean="0"/>
              <a:t>Metformin</a:t>
            </a:r>
            <a:r>
              <a:rPr lang="sv-SE" dirty="0" smtClean="0"/>
              <a:t>	     </a:t>
            </a:r>
            <a:r>
              <a:rPr lang="sv-SE" dirty="0" err="1" smtClean="0"/>
              <a:t>Metotrexate</a:t>
            </a:r>
            <a:r>
              <a:rPr lang="sv-SE" dirty="0" smtClean="0"/>
              <a:t>		</a:t>
            </a:r>
            <a:r>
              <a:rPr lang="sv-SE" dirty="0" err="1" smtClean="0"/>
              <a:t>Metoprolol</a:t>
            </a:r>
            <a:r>
              <a:rPr lang="sv-SE" dirty="0" smtClean="0"/>
              <a:t>	</a:t>
            </a:r>
            <a:endParaRPr lang="sv-SE" dirty="0"/>
          </a:p>
        </p:txBody>
      </p:sp>
      <p:pic>
        <p:nvPicPr>
          <p:cNvPr id="6" name="Picture 10" descr="MC90035039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20615" y="2629025"/>
            <a:ext cx="1751013" cy="2376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0" descr="MC90035039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604689" y="2603062"/>
            <a:ext cx="1751013" cy="2376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0" descr="MC90035039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772837" y="2629025"/>
            <a:ext cx="1751013" cy="2376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descr="MC9002411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994" y="2059200"/>
            <a:ext cx="1352550" cy="2881313"/>
          </a:xfrm>
          <a:prstGeom prst="rect">
            <a:avLst/>
          </a:prstGeom>
          <a:noFill/>
          <a:extLst>
            <a:ext uri="{909E8E84-426E-40DD-AFC4-6F175D3DCCD1}">
              <a14:hiddenFill xmlns:a14="http://schemas.microsoft.com/office/drawing/2010/main">
                <a:solidFill>
                  <a:srgbClr val="FFFFFF"/>
                </a:solidFill>
              </a14:hiddenFill>
            </a:ext>
          </a:extLst>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21068741"/>
      </p:ext>
    </p:extLst>
  </p:cSld>
  <p:clrMapOvr>
    <a:masterClrMapping/>
  </p:clrMapOvr>
  <mc:AlternateContent xmlns:mc="http://schemas.openxmlformats.org/markup-compatibility/2006" xmlns:p14="http://schemas.microsoft.com/office/powerpoint/2010/main">
    <mc:Choice Requires="p14">
      <p:transition spd="slow" p14:dur="2000" advTm="67769"/>
    </mc:Choice>
    <mc:Fallback xmlns="">
      <p:transition spd="slow" advTm="6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5" name="Platshållare för text 4"/>
          <p:cNvSpPr>
            <a:spLocks noGrp="1"/>
          </p:cNvSpPr>
          <p:nvPr>
            <p:ph type="body" sz="quarter" idx="12"/>
          </p:nvPr>
        </p:nvSpPr>
        <p:spPr/>
        <p:txBody>
          <a:bodyPr>
            <a:normAutofit/>
          </a:bodyPr>
          <a:lstStyle/>
          <a:p>
            <a:pPr marL="0" indent="0" algn="ctr">
              <a:buNone/>
            </a:pPr>
            <a:r>
              <a:rPr lang="sv-SE" sz="6600" dirty="0" smtClean="0"/>
              <a:t>FASS</a:t>
            </a:r>
            <a:endParaRPr lang="sv-SE" sz="6600" dirty="0"/>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6655806"/>
      </p:ext>
    </p:extLst>
  </p:cSld>
  <p:clrMapOvr>
    <a:masterClrMapping/>
  </p:clrMapOvr>
  <mc:AlternateContent xmlns:mc="http://schemas.openxmlformats.org/markup-compatibility/2006" xmlns:p14="http://schemas.microsoft.com/office/powerpoint/2010/main">
    <mc:Choice Requires="p14">
      <p:transition spd="slow" p14:dur="2000" advTm="21367"/>
    </mc:Choice>
    <mc:Fallback xmlns="">
      <p:transition spd="slow" advTm="2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6"/>
          <a:stretch>
            <a:fillRect/>
          </a:stretch>
        </p:blipFill>
        <p:spPr>
          <a:xfrm>
            <a:off x="827584" y="1087916"/>
            <a:ext cx="7211654" cy="5328592"/>
          </a:xfrm>
          <a:prstGeom prst="rect">
            <a:avLst/>
          </a:prstGeom>
        </p:spPr>
      </p:pic>
      <p:sp>
        <p:nvSpPr>
          <p:cNvPr id="4" name="Platshållare för datum 3"/>
          <p:cNvSpPr>
            <a:spLocks noGrp="1"/>
          </p:cNvSpPr>
          <p:nvPr>
            <p:ph type="dt" sz="half" idx="10"/>
          </p:nvPr>
        </p:nvSpPr>
        <p:spPr/>
        <p:txBody>
          <a:bodyPr/>
          <a:lstStyle/>
          <a:p>
            <a:endParaRPr lang="sv-SE" altLang="sv-SE" dirty="0"/>
          </a:p>
        </p:txBody>
      </p:sp>
      <p:sp>
        <p:nvSpPr>
          <p:cNvPr id="7" name="Ellips 6"/>
          <p:cNvSpPr/>
          <p:nvPr/>
        </p:nvSpPr>
        <p:spPr>
          <a:xfrm>
            <a:off x="1619672" y="3877814"/>
            <a:ext cx="1368152" cy="720080"/>
          </a:xfrm>
          <a:prstGeom prst="ellipse">
            <a:avLst/>
          </a:prstGeom>
          <a:noFill/>
          <a:ln>
            <a:solidFill>
              <a:srgbClr val="8D00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p:cNvSpPr/>
          <p:nvPr/>
        </p:nvSpPr>
        <p:spPr>
          <a:xfrm>
            <a:off x="5372472" y="1379913"/>
            <a:ext cx="927720" cy="617311"/>
          </a:xfrm>
          <a:prstGeom prst="ellipse">
            <a:avLst/>
          </a:prstGeom>
          <a:noFill/>
          <a:ln>
            <a:solidFill>
              <a:srgbClr val="8D00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p:cNvSpPr/>
          <p:nvPr/>
        </p:nvSpPr>
        <p:spPr>
          <a:xfrm>
            <a:off x="6421300" y="1766188"/>
            <a:ext cx="927720" cy="586024"/>
          </a:xfrm>
          <a:prstGeom prst="ellipse">
            <a:avLst/>
          </a:prstGeom>
          <a:noFill/>
          <a:ln>
            <a:solidFill>
              <a:srgbClr val="8D00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70088992"/>
      </p:ext>
    </p:extLst>
  </p:cSld>
  <p:clrMapOvr>
    <a:masterClrMapping/>
  </p:clrMapOvr>
  <mc:AlternateContent xmlns:mc="http://schemas.openxmlformats.org/markup-compatibility/2006" xmlns:p14="http://schemas.microsoft.com/office/powerpoint/2010/main">
    <mc:Choice Requires="p14">
      <p:transition spd="slow" p14:dur="2000" advTm="26216"/>
    </mc:Choice>
    <mc:Fallback xmlns="">
      <p:transition spd="slow" advTm="2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a:stretch>
            <a:fillRect/>
          </a:stretch>
        </p:blipFill>
        <p:spPr>
          <a:xfrm>
            <a:off x="324000" y="1124744"/>
            <a:ext cx="8712536" cy="4683781"/>
          </a:xfrm>
          <a:prstGeom prst="rect">
            <a:avLst/>
          </a:prstGeo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2320796"/>
      </p:ext>
    </p:extLst>
  </p:cSld>
  <p:clrMapOvr>
    <a:masterClrMapping/>
  </p:clrMapOvr>
  <mc:AlternateContent xmlns:mc="http://schemas.openxmlformats.org/markup-compatibility/2006" xmlns:p14="http://schemas.microsoft.com/office/powerpoint/2010/main">
    <mc:Choice Requires="p14">
      <p:transition spd="slow" p14:dur="2000" advTm="10893"/>
    </mc:Choice>
    <mc:Fallback xmlns="">
      <p:transition spd="slow" advTm="10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6"/>
          <a:stretch>
            <a:fillRect/>
          </a:stretch>
        </p:blipFill>
        <p:spPr>
          <a:xfrm>
            <a:off x="22987" y="836712"/>
            <a:ext cx="8568520" cy="5201104"/>
          </a:xfrm>
          <a:prstGeom prst="rect">
            <a:avLst/>
          </a:prstGeom>
        </p:spPr>
      </p:pic>
      <p:cxnSp>
        <p:nvCxnSpPr>
          <p:cNvPr id="8" name="Rak pilkoppling 7"/>
          <p:cNvCxnSpPr/>
          <p:nvPr/>
        </p:nvCxnSpPr>
        <p:spPr>
          <a:xfrm flipV="1">
            <a:off x="2699792" y="3882137"/>
            <a:ext cx="863696" cy="1440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9" name="Bildobjekt 8"/>
          <p:cNvPicPr>
            <a:picLocks noChangeAspect="1"/>
          </p:cNvPicPr>
          <p:nvPr/>
        </p:nvPicPr>
        <p:blipFill>
          <a:blip r:embed="rId7"/>
          <a:stretch>
            <a:fillRect/>
          </a:stretch>
        </p:blipFill>
        <p:spPr>
          <a:xfrm>
            <a:off x="4441212" y="3867503"/>
            <a:ext cx="1066892" cy="353599"/>
          </a:xfrm>
          <a:prstGeom prst="rect">
            <a:avLst/>
          </a:prstGeom>
        </p:spPr>
      </p:pic>
      <p:pic>
        <p:nvPicPr>
          <p:cNvPr id="10" name="Bildobjekt 9"/>
          <p:cNvPicPr>
            <a:picLocks noChangeAspect="1"/>
          </p:cNvPicPr>
          <p:nvPr/>
        </p:nvPicPr>
        <p:blipFill>
          <a:blip r:embed="rId7"/>
          <a:stretch>
            <a:fillRect/>
          </a:stretch>
        </p:blipFill>
        <p:spPr>
          <a:xfrm>
            <a:off x="5508104" y="4299537"/>
            <a:ext cx="1066892" cy="353599"/>
          </a:xfrm>
          <a:prstGeom prst="rect">
            <a:avLst/>
          </a:prstGeom>
        </p:spPr>
      </p:pic>
      <p:pic>
        <p:nvPicPr>
          <p:cNvPr id="3" name="Ljud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80484277"/>
      </p:ext>
    </p:extLst>
  </p:cSld>
  <p:clrMapOvr>
    <a:masterClrMapping/>
  </p:clrMapOvr>
  <mc:AlternateContent xmlns:mc="http://schemas.openxmlformats.org/markup-compatibility/2006" xmlns:p14="http://schemas.microsoft.com/office/powerpoint/2010/main">
    <mc:Choice Requires="p14">
      <p:transition spd="slow" p14:dur="2000" advTm="53126"/>
    </mc:Choice>
    <mc:Fallback xmlns="">
      <p:transition spd="slow" advTm="5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6"/>
          <a:stretch>
            <a:fillRect/>
          </a:stretch>
        </p:blipFill>
        <p:spPr>
          <a:xfrm>
            <a:off x="294759" y="1377348"/>
            <a:ext cx="8748464" cy="4230909"/>
          </a:xfrm>
          <a:prstGeom prst="rect">
            <a:avLst/>
          </a:prstGeom>
        </p:spPr>
      </p:pic>
      <p:sp>
        <p:nvSpPr>
          <p:cNvPr id="7" name="Ellips 6"/>
          <p:cNvSpPr/>
          <p:nvPr/>
        </p:nvSpPr>
        <p:spPr>
          <a:xfrm>
            <a:off x="2915038" y="1411200"/>
            <a:ext cx="3601178" cy="648000"/>
          </a:xfrm>
          <a:prstGeom prst="ellipse">
            <a:avLst/>
          </a:prstGeom>
          <a:noFill/>
          <a:ln>
            <a:solidFill>
              <a:srgbClr val="8D00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p:cNvSpPr/>
          <p:nvPr/>
        </p:nvSpPr>
        <p:spPr>
          <a:xfrm>
            <a:off x="2843808" y="2420888"/>
            <a:ext cx="3168352" cy="474047"/>
          </a:xfrm>
          <a:prstGeom prst="ellipse">
            <a:avLst/>
          </a:prstGeom>
          <a:noFill/>
          <a:ln>
            <a:solidFill>
              <a:srgbClr val="8D00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Lju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1747676"/>
      </p:ext>
    </p:extLst>
  </p:cSld>
  <p:clrMapOvr>
    <a:masterClrMapping/>
  </p:clrMapOvr>
  <mc:AlternateContent xmlns:mc="http://schemas.openxmlformats.org/markup-compatibility/2006" xmlns:p14="http://schemas.microsoft.com/office/powerpoint/2010/main">
    <mc:Choice Requires="p14">
      <p:transition spd="slow" p14:dur="2000" advTm="19776"/>
    </mc:Choice>
    <mc:Fallback xmlns="">
      <p:transition spd="slow" advTm="1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rotWithShape="1">
          <a:blip r:embed="rId6"/>
          <a:srcRect r="6271"/>
          <a:stretch/>
        </p:blipFill>
        <p:spPr>
          <a:xfrm>
            <a:off x="2422628" y="989655"/>
            <a:ext cx="6613868" cy="5130345"/>
          </a:xfrm>
          <a:prstGeom prst="rect">
            <a:avLst/>
          </a:prstGeom>
        </p:spPr>
      </p:pic>
      <p:pic>
        <p:nvPicPr>
          <p:cNvPr id="3" name="Bildobjekt 2"/>
          <p:cNvPicPr>
            <a:picLocks noChangeAspect="1"/>
          </p:cNvPicPr>
          <p:nvPr/>
        </p:nvPicPr>
        <p:blipFill>
          <a:blip r:embed="rId7"/>
          <a:stretch>
            <a:fillRect/>
          </a:stretch>
        </p:blipFill>
        <p:spPr>
          <a:xfrm>
            <a:off x="179512" y="124417"/>
            <a:ext cx="3888432" cy="1576391"/>
          </a:xfrm>
          <a:prstGeom prst="rect">
            <a:avLst/>
          </a:prstGeom>
          <a:noFill/>
          <a:ln>
            <a:solidFill>
              <a:schemeClr val="accent1"/>
            </a:solidFill>
          </a:ln>
        </p:spPr>
      </p:pic>
      <p:pic>
        <p:nvPicPr>
          <p:cNvPr id="9" name="Bildobjekt 8"/>
          <p:cNvPicPr>
            <a:picLocks noChangeAspect="1"/>
          </p:cNvPicPr>
          <p:nvPr/>
        </p:nvPicPr>
        <p:blipFill>
          <a:blip r:embed="rId8"/>
          <a:stretch>
            <a:fillRect/>
          </a:stretch>
        </p:blipFill>
        <p:spPr>
          <a:xfrm rot="2100000">
            <a:off x="2073305" y="1097819"/>
            <a:ext cx="997428" cy="353599"/>
          </a:xfrm>
          <a:prstGeom prst="rect">
            <a:avLst/>
          </a:prstGeom>
          <a:scene3d>
            <a:camera prst="orthographicFront">
              <a:rot lat="0" lon="0" rev="0"/>
            </a:camera>
            <a:lightRig rig="threePt" dir="t"/>
          </a:scene3d>
        </p:spPr>
      </p:pic>
      <p:pic>
        <p:nvPicPr>
          <p:cNvPr id="4" name="Lju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90682790"/>
      </p:ext>
    </p:extLst>
  </p:cSld>
  <p:clrMapOvr>
    <a:masterClrMapping/>
  </p:clrMapOvr>
  <mc:AlternateContent xmlns:mc="http://schemas.openxmlformats.org/markup-compatibility/2006" xmlns:p14="http://schemas.microsoft.com/office/powerpoint/2010/main">
    <mc:Choice Requires="p14">
      <p:transition spd="slow" p14:dur="2000" advTm="13371"/>
    </mc:Choice>
    <mc:Fallback xmlns="">
      <p:transition spd="slow" advTm="1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dirty="0" smtClean="0"/>
              <a:t>Kriterier för utbytbarhet</a:t>
            </a:r>
            <a:endParaRPr lang="sv-SE" sz="3200" dirty="0"/>
          </a:p>
        </p:txBody>
      </p:sp>
      <p:sp>
        <p:nvSpPr>
          <p:cNvPr id="3" name="Platshållare för innehåll 2"/>
          <p:cNvSpPr>
            <a:spLocks noGrp="1"/>
          </p:cNvSpPr>
          <p:nvPr>
            <p:ph idx="1"/>
          </p:nvPr>
        </p:nvSpPr>
        <p:spPr/>
        <p:txBody>
          <a:bodyPr>
            <a:normAutofit fontScale="92500"/>
          </a:bodyPr>
          <a:lstStyle/>
          <a:p>
            <a:pPr marL="0" indent="0">
              <a:buNone/>
            </a:pPr>
            <a:r>
              <a:rPr lang="sv-SE" dirty="0"/>
              <a:t>Varje läkemedel bedöms var för sig, men utifrån samma kriterier.  </a:t>
            </a:r>
          </a:p>
          <a:p>
            <a:pPr marL="0" indent="0">
              <a:buNone/>
            </a:pPr>
            <a:r>
              <a:rPr lang="sv-SE" dirty="0"/>
              <a:t>Läkemedlen ska:</a:t>
            </a:r>
          </a:p>
          <a:p>
            <a:r>
              <a:rPr lang="sv-SE" b="1" dirty="0"/>
              <a:t>vara godkända som läkemedel</a:t>
            </a:r>
          </a:p>
          <a:p>
            <a:r>
              <a:rPr lang="sv-SE" b="1" dirty="0"/>
              <a:t>innehålla samma aktiva beståndsdel/beståndsdelar</a:t>
            </a:r>
          </a:p>
          <a:p>
            <a:r>
              <a:rPr lang="sv-SE" b="1" dirty="0"/>
              <a:t>innehålla samma mängd av de aktiva beståndsdelarna </a:t>
            </a:r>
          </a:p>
          <a:p>
            <a:r>
              <a:rPr lang="sv-SE" b="1" dirty="0"/>
              <a:t>ha samma beredningsform</a:t>
            </a:r>
          </a:p>
          <a:p>
            <a:r>
              <a:rPr lang="sv-SE" b="1" dirty="0"/>
              <a:t>ha bedömts vara bioekvivalenta/terapeutiskt ekvivalenta.</a:t>
            </a:r>
          </a:p>
          <a:p>
            <a:endParaRPr lang="sv-SE" dirty="0"/>
          </a:p>
        </p:txBody>
      </p:sp>
      <p:pic>
        <p:nvPicPr>
          <p:cNvPr id="9" name="Bildobjekt 8"/>
          <p:cNvPicPr>
            <a:picLocks noChangeAspect="1"/>
          </p:cNvPicPr>
          <p:nvPr/>
        </p:nvPicPr>
        <p:blipFill>
          <a:blip r:embed="rId5"/>
          <a:stretch>
            <a:fillRect/>
          </a:stretch>
        </p:blipFill>
        <p:spPr>
          <a:xfrm>
            <a:off x="6425757" y="1273376"/>
            <a:ext cx="1079086" cy="1292464"/>
          </a:xfrm>
          <a:prstGeom prst="rect">
            <a:avLst/>
          </a:prstGeo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0122012"/>
      </p:ext>
    </p:extLst>
  </p:cSld>
  <p:clrMapOvr>
    <a:masterClrMapping/>
  </p:clrMapOvr>
  <mc:AlternateContent xmlns:mc="http://schemas.openxmlformats.org/markup-compatibility/2006" xmlns:p14="http://schemas.microsoft.com/office/powerpoint/2010/main">
    <mc:Choice Requires="p14">
      <p:transition spd="slow" p14:dur="2000" advTm="33686"/>
    </mc:Choice>
    <mc:Fallback xmlns="">
      <p:transition spd="slow" advTm="3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3200" dirty="0" smtClean="0"/>
              <a:t>Hinder för utbytbarhet</a:t>
            </a:r>
            <a:endParaRPr lang="sv-SE" sz="3200" dirty="0"/>
          </a:p>
        </p:txBody>
      </p:sp>
      <p:sp>
        <p:nvSpPr>
          <p:cNvPr id="7" name="Platshållare för innehåll 6"/>
          <p:cNvSpPr>
            <a:spLocks noGrp="1"/>
          </p:cNvSpPr>
          <p:nvPr>
            <p:ph idx="1"/>
          </p:nvPr>
        </p:nvSpPr>
        <p:spPr>
          <a:xfrm>
            <a:off x="950617" y="2452477"/>
            <a:ext cx="7272000" cy="2664000"/>
          </a:xfrm>
        </p:spPr>
        <p:txBody>
          <a:bodyPr>
            <a:normAutofit lnSpcReduction="10000"/>
          </a:bodyPr>
          <a:lstStyle/>
          <a:p>
            <a:r>
              <a:rPr lang="sv-SE" altLang="sv-SE" dirty="0"/>
              <a:t>Läkemedlet har snävt terapeutiskt index t.ex. epilepsiläkemedel och läkemedel efter transplantation.</a:t>
            </a:r>
          </a:p>
          <a:p>
            <a:r>
              <a:rPr lang="sv-SE" altLang="sv-SE" dirty="0"/>
              <a:t>Läkemedlen har stora och viktiga skillnader i hanterbarhet t.ex. inhalationsläkemedel, injektionspennor m.m.</a:t>
            </a:r>
          </a:p>
          <a:p>
            <a:r>
              <a:rPr lang="sv-SE" altLang="sv-SE" dirty="0"/>
              <a:t>Det finns vissa skillnader i läkemedlens egenskaper </a:t>
            </a:r>
          </a:p>
          <a:p>
            <a:pPr lvl="1"/>
            <a:r>
              <a:rPr lang="sv-SE" altLang="sv-SE" dirty="0"/>
              <a:t>väsentliga skillnader i tablett- eller kapselstorlek</a:t>
            </a:r>
          </a:p>
          <a:p>
            <a:pPr lvl="1"/>
            <a:r>
              <a:rPr lang="sv-SE" altLang="sv-SE" dirty="0"/>
              <a:t>inte går att dela, krossa eller lösa upp</a:t>
            </a:r>
          </a:p>
          <a:p>
            <a:pPr lvl="1"/>
            <a:r>
              <a:rPr lang="sv-SE" altLang="sv-SE" dirty="0"/>
              <a:t>olika egenskaper för salvor och krämer</a:t>
            </a:r>
          </a:p>
          <a:p>
            <a:endParaRPr lang="sv-SE" dirty="0"/>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5567176"/>
      </p:ext>
    </p:extLst>
  </p:cSld>
  <p:clrMapOvr>
    <a:masterClrMapping/>
  </p:clrMapOvr>
  <mc:AlternateContent xmlns:mc="http://schemas.openxmlformats.org/markup-compatibility/2006" xmlns:p14="http://schemas.microsoft.com/office/powerpoint/2010/main">
    <mc:Choice Requires="p14">
      <p:transition spd="slow" p14:dur="2000" advTm="23668"/>
    </mc:Choice>
    <mc:Fallback xmlns="">
      <p:transition spd="slow" advTm="23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71600" y="1052736"/>
            <a:ext cx="7272000" cy="1368152"/>
          </a:xfrm>
        </p:spPr>
        <p:txBody>
          <a:bodyPr/>
          <a:lstStyle/>
          <a:p>
            <a:pPr algn="ctr"/>
            <a:r>
              <a:rPr lang="sv-SE" dirty="0" smtClean="0"/>
              <a:t>Läkemedel är en stor patientsäkerhetsutmaning</a:t>
            </a:r>
            <a:endParaRPr lang="sv-SE" dirty="0"/>
          </a:p>
        </p:txBody>
      </p:sp>
      <p:sp>
        <p:nvSpPr>
          <p:cNvPr id="3" name="Platshållare för datum 2"/>
          <p:cNvSpPr>
            <a:spLocks noGrp="1"/>
          </p:cNvSpPr>
          <p:nvPr>
            <p:ph type="dt" sz="half" idx="10"/>
          </p:nvPr>
        </p:nvSpPr>
        <p:spPr/>
        <p:txBody>
          <a:bodyPr/>
          <a:lstStyle/>
          <a:p>
            <a:fld id="{02675C4B-9A6B-4700-9375-615A4C8898EA}" type="datetime1">
              <a:rPr lang="sv-SE" smtClean="0"/>
              <a:t>2021-06-07</a:t>
            </a:fld>
            <a:endParaRPr lang="sv-SE"/>
          </a:p>
        </p:txBody>
      </p:sp>
      <p:pic>
        <p:nvPicPr>
          <p:cNvPr id="6" name="Platshållare för innehåll 3"/>
          <p:cNvPicPr>
            <a:picLocks noGrp="1" noChangeAspect="1"/>
          </p:cNvPicPr>
          <p:nvPr>
            <p:ph idx="4294967295"/>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2276872"/>
            <a:ext cx="2109135" cy="31683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saker_vard_pussel_multicolour_20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7767" y="2250908"/>
            <a:ext cx="3548627" cy="301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ild instany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041" r="9908"/>
          <a:stretch/>
        </p:blipFill>
        <p:spPr bwMode="auto">
          <a:xfrm>
            <a:off x="6475799" y="2250908"/>
            <a:ext cx="2448272" cy="28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7537105"/>
      </p:ext>
    </p:extLst>
  </p:cSld>
  <p:clrMapOvr>
    <a:masterClrMapping/>
  </p:clrMapOvr>
  <mc:AlternateContent xmlns:mc="http://schemas.openxmlformats.org/markup-compatibility/2006" xmlns:p14="http://schemas.microsoft.com/office/powerpoint/2010/main">
    <mc:Choice Requires="p14">
      <p:transition spd="slow" p14:dur="2000" advTm="46476"/>
    </mc:Choice>
    <mc:Fallback xmlns="">
      <p:transition spd="slow" advTm="46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a:stretch>
            <a:fillRect/>
          </a:stretch>
        </p:blipFill>
        <p:spPr>
          <a:xfrm>
            <a:off x="971662" y="2840587"/>
            <a:ext cx="7272338" cy="2591622"/>
          </a:xfrm>
          <a:prstGeom prst="rect">
            <a:avLst/>
          </a:prstGeom>
        </p:spPr>
      </p:pic>
      <p:sp>
        <p:nvSpPr>
          <p:cNvPr id="9" name="Ellips 8"/>
          <p:cNvSpPr/>
          <p:nvPr/>
        </p:nvSpPr>
        <p:spPr>
          <a:xfrm>
            <a:off x="2386346" y="3045026"/>
            <a:ext cx="1969630" cy="3903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6015165"/>
      </p:ext>
    </p:extLst>
  </p:cSld>
  <p:clrMapOvr>
    <a:masterClrMapping/>
  </p:clrMapOvr>
  <mc:AlternateContent xmlns:mc="http://schemas.openxmlformats.org/markup-compatibility/2006" xmlns:p14="http://schemas.microsoft.com/office/powerpoint/2010/main">
    <mc:Choice Requires="p14">
      <p:transition spd="slow" p14:dur="2000" advTm="27568"/>
    </mc:Choice>
    <mc:Fallback xmlns="">
      <p:transition spd="slow" advTm="2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innehåll 2"/>
          <p:cNvSpPr>
            <a:spLocks noGrp="1"/>
          </p:cNvSpPr>
          <p:nvPr>
            <p:ph idx="1"/>
          </p:nvPr>
        </p:nvSpPr>
        <p:spPr/>
        <p:txBody>
          <a:bodyPr/>
          <a:lstStyle/>
          <a:p>
            <a:endParaRPr lang="sv-SE"/>
          </a:p>
        </p:txBody>
      </p:sp>
      <p:pic>
        <p:nvPicPr>
          <p:cNvPr id="6" name="Bildobjekt 5"/>
          <p:cNvPicPr>
            <a:picLocks noChangeAspect="1"/>
          </p:cNvPicPr>
          <p:nvPr/>
        </p:nvPicPr>
        <p:blipFill>
          <a:blip r:embed="rId5"/>
          <a:stretch>
            <a:fillRect/>
          </a:stretch>
        </p:blipFill>
        <p:spPr>
          <a:xfrm>
            <a:off x="1044000" y="2996952"/>
            <a:ext cx="7273158" cy="2591025"/>
          </a:xfrm>
          <a:prstGeom prst="rect">
            <a:avLst/>
          </a:prstGeom>
        </p:spPr>
      </p:pic>
      <p:sp>
        <p:nvSpPr>
          <p:cNvPr id="7" name="Ellips 6"/>
          <p:cNvSpPr/>
          <p:nvPr/>
        </p:nvSpPr>
        <p:spPr>
          <a:xfrm>
            <a:off x="3851920" y="3230346"/>
            <a:ext cx="2448272" cy="4866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4043939"/>
      </p:ext>
    </p:extLst>
  </p:cSld>
  <p:clrMapOvr>
    <a:masterClrMapping/>
  </p:clrMapOvr>
  <mc:AlternateContent xmlns:mc="http://schemas.openxmlformats.org/markup-compatibility/2006" xmlns:p14="http://schemas.microsoft.com/office/powerpoint/2010/main">
    <mc:Choice Requires="p14">
      <p:transition spd="slow" p14:dur="2000" advTm="36478"/>
    </mc:Choice>
    <mc:Fallback xmlns="">
      <p:transition spd="slow" advTm="36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Platshållare för innehåll 5"/>
          <p:cNvPicPr>
            <a:picLocks noGrp="1" noChangeAspect="1"/>
          </p:cNvPicPr>
          <p:nvPr>
            <p:ph idx="1"/>
          </p:nvPr>
        </p:nvPicPr>
        <p:blipFill>
          <a:blip r:embed="rId5"/>
          <a:stretch>
            <a:fillRect/>
          </a:stretch>
        </p:blipFill>
        <p:spPr>
          <a:xfrm>
            <a:off x="1652964" y="1268760"/>
            <a:ext cx="6564336" cy="4035513"/>
          </a:xfrm>
          <a:prstGeom prst="rect">
            <a:avLst/>
          </a:prstGeom>
        </p:spPr>
      </p:pic>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7140244"/>
      </p:ext>
    </p:extLst>
  </p:cSld>
  <p:clrMapOvr>
    <a:masterClrMapping/>
  </p:clrMapOvr>
  <mc:AlternateContent xmlns:mc="http://schemas.openxmlformats.org/markup-compatibility/2006" xmlns:p14="http://schemas.microsoft.com/office/powerpoint/2010/main">
    <mc:Choice Requires="p14">
      <p:transition spd="slow" p14:dur="2000" advTm="14010"/>
    </mc:Choice>
    <mc:Fallback xmlns="">
      <p:transition spd="slow" advTm="1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323528" y="2167552"/>
            <a:ext cx="2448272" cy="64633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Patient har fått insatt läkemedel, inga andra läkemedelsändringar </a:t>
            </a:r>
            <a:r>
              <a:rPr kumimoji="0" lang="sv-SE" sz="1200" b="0" i="0" u="none" strike="noStrike" kern="1200" cap="none" spc="0" normalizeH="0" baseline="0" noProof="0" dirty="0" smtClean="0">
                <a:ln>
                  <a:noFill/>
                </a:ln>
                <a:solidFill>
                  <a:srgbClr val="000000"/>
                </a:solidFill>
                <a:effectLst/>
                <a:uLnTx/>
                <a:uFillTx/>
                <a:latin typeface="Arial"/>
              </a:rPr>
              <a:t>gjorda</a:t>
            </a:r>
            <a:endParaRPr kumimoji="0" lang="sv-SE" sz="1200" b="0" i="0" u="none" strike="noStrike" kern="1200" cap="none" spc="0" normalizeH="0" baseline="0" noProof="0" dirty="0">
              <a:ln>
                <a:noFill/>
              </a:ln>
              <a:solidFill>
                <a:srgbClr val="000000"/>
              </a:solidFill>
              <a:effectLst/>
              <a:uLnTx/>
              <a:uFillTx/>
              <a:latin typeface="Arial"/>
            </a:endParaRPr>
          </a:p>
        </p:txBody>
      </p:sp>
      <p:sp>
        <p:nvSpPr>
          <p:cNvPr id="7" name="textruta 6"/>
          <p:cNvSpPr txBox="1"/>
          <p:nvPr/>
        </p:nvSpPr>
        <p:spPr>
          <a:xfrm>
            <a:off x="363448" y="3068959"/>
            <a:ext cx="2448272" cy="212365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sng" strike="noStrike" kern="1200" cap="none" spc="0" normalizeH="0" baseline="0" noProof="0" dirty="0">
                <a:ln>
                  <a:noFill/>
                </a:ln>
                <a:solidFill>
                  <a:srgbClr val="000000"/>
                </a:solidFill>
                <a:effectLst/>
                <a:uLnTx/>
                <a:uFillTx/>
                <a:latin typeface="Arial"/>
              </a:rPr>
              <a:t>Tilläggsrulle</a:t>
            </a:r>
            <a:r>
              <a:rPr kumimoji="0" lang="sv-SE" sz="1200" b="0" i="0" u="none" strike="noStrike" kern="1200" cap="none" spc="0" normalizeH="0" baseline="0" noProof="0" dirty="0">
                <a:ln>
                  <a:noFill/>
                </a:ln>
                <a:solidFill>
                  <a:srgbClr val="000000"/>
                </a:solidFill>
                <a:effectLst/>
                <a:uLnTx/>
                <a:uFillTx/>
                <a:latin typeface="Arial"/>
              </a:rPr>
              <a:t> produceras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Dvs nyinsatta läkemedel kommer i egen rulle som komplement till ordinarie dosrulle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Tänk på att skicka med medhavda dospåsar hem samt nyinsatt/a läkemedel för att täcka ”glappet</a:t>
            </a:r>
            <a:r>
              <a:rPr kumimoji="0" lang="sv-SE" sz="1200" b="0" i="0" u="none" strike="noStrike" kern="1200" cap="none" spc="0" normalizeH="0" baseline="0" noProof="0" dirty="0" smtClean="0">
                <a:ln>
                  <a:noFill/>
                </a:ln>
                <a:solidFill>
                  <a:srgbClr val="000000"/>
                </a:solidFill>
                <a:effectLst/>
                <a:uLnTx/>
                <a:uFillTx/>
                <a:latin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p:txBody>
      </p:sp>
      <p:sp>
        <p:nvSpPr>
          <p:cNvPr id="8" name="textruta 7"/>
          <p:cNvSpPr txBox="1"/>
          <p:nvPr/>
        </p:nvSpPr>
        <p:spPr>
          <a:xfrm>
            <a:off x="3177432" y="2171805"/>
            <a:ext cx="2736304" cy="46166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Patient har fått läkemedel utsatt eller </a:t>
            </a:r>
            <a:r>
              <a:rPr kumimoji="0" lang="sv-SE" sz="1200" b="0" i="0" u="none" strike="noStrike" kern="1200" cap="none" spc="0" normalizeH="0" baseline="0" noProof="0" dirty="0" smtClean="0">
                <a:ln>
                  <a:noFill/>
                </a:ln>
                <a:solidFill>
                  <a:srgbClr val="000000"/>
                </a:solidFill>
                <a:effectLst/>
                <a:uLnTx/>
                <a:uFillTx/>
                <a:latin typeface="Arial"/>
              </a:rPr>
              <a:t>dossänkt</a:t>
            </a:r>
            <a:endParaRPr kumimoji="0" lang="sv-SE" sz="1200" b="0" i="0" u="none" strike="noStrike" kern="1200" cap="none" spc="0" normalizeH="0" baseline="0" noProof="0" dirty="0">
              <a:ln>
                <a:noFill/>
              </a:ln>
              <a:solidFill>
                <a:srgbClr val="000000"/>
              </a:solidFill>
              <a:effectLst/>
              <a:uLnTx/>
              <a:uFillTx/>
              <a:latin typeface="Arial"/>
            </a:endParaRPr>
          </a:p>
        </p:txBody>
      </p:sp>
      <p:sp>
        <p:nvSpPr>
          <p:cNvPr id="9" name="textruta 8"/>
          <p:cNvSpPr txBox="1"/>
          <p:nvPr/>
        </p:nvSpPr>
        <p:spPr>
          <a:xfrm>
            <a:off x="3177432" y="3068959"/>
            <a:ext cx="2736304" cy="203132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sng" strike="noStrike" kern="1200" cap="none" spc="0" normalizeH="0" baseline="0" noProof="0" dirty="0">
                <a:ln>
                  <a:noFill/>
                </a:ln>
                <a:solidFill>
                  <a:srgbClr val="000000"/>
                </a:solidFill>
                <a:effectLst/>
                <a:uLnTx/>
                <a:uFillTx/>
                <a:latin typeface="Arial"/>
              </a:rPr>
              <a:t>Ersättningsrulle </a:t>
            </a:r>
            <a:r>
              <a:rPr kumimoji="0" lang="sv-SE" sz="1200" b="0" i="0" u="none" strike="noStrike" kern="1200" cap="none" spc="0" normalizeH="0" baseline="0" noProof="0" dirty="0">
                <a:ln>
                  <a:noFill/>
                </a:ln>
                <a:solidFill>
                  <a:srgbClr val="000000"/>
                </a:solidFill>
                <a:effectLst/>
                <a:uLnTx/>
                <a:uFillTx/>
                <a:latin typeface="Arial"/>
              </a:rPr>
              <a:t>produceras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Dvs Alla läkemedel kommer i ny rulle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Kassera medhavd dosrulle för att minska risken för dubbelmedicinering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Komplett dosett behövs till dess att nya rullar kommer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ndParaRPr>
          </a:p>
        </p:txBody>
      </p:sp>
      <p:sp>
        <p:nvSpPr>
          <p:cNvPr id="10" name="textruta 9"/>
          <p:cNvSpPr txBox="1"/>
          <p:nvPr/>
        </p:nvSpPr>
        <p:spPr>
          <a:xfrm>
            <a:off x="6479480" y="2167552"/>
            <a:ext cx="2304256" cy="46166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Patient har fått dosökning av befintligt </a:t>
            </a:r>
            <a:r>
              <a:rPr kumimoji="0" lang="sv-SE" sz="1200" b="0" i="0" u="none" strike="noStrike" kern="1200" cap="none" spc="0" normalizeH="0" baseline="0" noProof="0" dirty="0" smtClean="0">
                <a:ln>
                  <a:noFill/>
                </a:ln>
                <a:solidFill>
                  <a:srgbClr val="000000"/>
                </a:solidFill>
                <a:effectLst/>
                <a:uLnTx/>
                <a:uFillTx/>
                <a:latin typeface="Arial"/>
              </a:rPr>
              <a:t>läkemedel</a:t>
            </a:r>
            <a:endParaRPr kumimoji="0" lang="sv-SE" sz="1200" b="0" i="0" u="none" strike="noStrike" kern="1200" cap="none" spc="0" normalizeH="0" baseline="0" noProof="0" dirty="0">
              <a:ln>
                <a:noFill/>
              </a:ln>
              <a:solidFill>
                <a:srgbClr val="000000"/>
              </a:solidFill>
              <a:effectLst/>
              <a:uLnTx/>
              <a:uFillTx/>
              <a:latin typeface="Arial"/>
            </a:endParaRPr>
          </a:p>
        </p:txBody>
      </p:sp>
      <p:sp>
        <p:nvSpPr>
          <p:cNvPr id="12" name="textruta 11"/>
          <p:cNvSpPr txBox="1"/>
          <p:nvPr/>
        </p:nvSpPr>
        <p:spPr>
          <a:xfrm>
            <a:off x="6479480" y="3068960"/>
            <a:ext cx="2304256" cy="203132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Beroende på hur läkaren ändrat i Pascal blir det olika ”resultat”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Satt ut och satt in = ersättningsrulle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srgbClr val="000000"/>
                </a:solidFill>
                <a:effectLst/>
                <a:uLnTx/>
                <a:uFillTx/>
                <a:latin typeface="Arial"/>
              </a:rPr>
              <a:t>Ändrat i befintlig förskrivning = tilläggsrulle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ndParaRPr>
          </a:p>
        </p:txBody>
      </p:sp>
      <p:sp>
        <p:nvSpPr>
          <p:cNvPr id="13" name="textruta 12"/>
          <p:cNvSpPr txBox="1"/>
          <p:nvPr/>
        </p:nvSpPr>
        <p:spPr>
          <a:xfrm>
            <a:off x="395536" y="5589240"/>
            <a:ext cx="72728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srgbClr val="000000"/>
                </a:solidFill>
                <a:effectLst/>
                <a:uLnTx/>
                <a:uFillTx/>
                <a:latin typeface="Arial"/>
              </a:rPr>
              <a:t>OM det har skett flera ändringar under samma dosperiod produceras alltid ersättningsrulle.</a:t>
            </a:r>
            <a:endParaRPr kumimoji="0" lang="sv-SE" sz="1200" b="0" i="0" u="none" strike="noStrike" kern="1200" cap="none" spc="0" normalizeH="0" baseline="0" noProof="0" dirty="0">
              <a:ln>
                <a:noFill/>
              </a:ln>
              <a:solidFill>
                <a:srgbClr val="000000"/>
              </a:solidFill>
              <a:effectLst/>
              <a:uLnTx/>
              <a:uFillTx/>
              <a:latin typeface="Arial"/>
            </a:endParaRPr>
          </a:p>
        </p:txBody>
      </p:sp>
      <p:sp>
        <p:nvSpPr>
          <p:cNvPr id="14" name="textruta 13"/>
          <p:cNvSpPr txBox="1"/>
          <p:nvPr/>
        </p:nvSpPr>
        <p:spPr>
          <a:xfrm>
            <a:off x="4355976" y="851773"/>
            <a:ext cx="3960440" cy="954107"/>
          </a:xfrm>
          <a:prstGeom prst="rect">
            <a:avLst/>
          </a:prstGeom>
          <a:noFill/>
        </p:spPr>
        <p:txBody>
          <a:bodyPr wrap="square" rtlCol="0">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smtClean="0">
                <a:ln>
                  <a:noFill/>
                </a:ln>
                <a:solidFill>
                  <a:srgbClr val="000000"/>
                </a:solidFill>
                <a:effectLst/>
                <a:uLnTx/>
                <a:uFillTx/>
                <a:latin typeface="Arial"/>
              </a:rPr>
              <a:t>Rulle </a:t>
            </a:r>
            <a:r>
              <a:rPr kumimoji="0" lang="sv-SE" sz="1400" b="1" i="0" u="none" strike="noStrike" kern="1200" cap="none" spc="0" normalizeH="0" baseline="0" noProof="0" dirty="0">
                <a:ln>
                  <a:noFill/>
                </a:ln>
                <a:solidFill>
                  <a:srgbClr val="000000"/>
                </a:solidFill>
                <a:effectLst/>
                <a:uLnTx/>
                <a:uFillTx/>
                <a:latin typeface="Arial"/>
              </a:rPr>
              <a:t>tillverkas vardag 1 (samma dag som ändring gjordes före  </a:t>
            </a:r>
            <a:r>
              <a:rPr kumimoji="0" lang="sv-SE" sz="1400" b="1" i="0" u="none" strike="noStrike" kern="1200" cap="none" spc="0" normalizeH="0" baseline="0" noProof="0" dirty="0" err="1" smtClean="0">
                <a:ln>
                  <a:noFill/>
                </a:ln>
                <a:solidFill>
                  <a:srgbClr val="000000"/>
                </a:solidFill>
                <a:effectLst/>
                <a:uLnTx/>
                <a:uFillTx/>
                <a:latin typeface="Arial"/>
              </a:rPr>
              <a:t>kl</a:t>
            </a:r>
            <a:r>
              <a:rPr kumimoji="0" lang="sv-SE" sz="1400" b="1" i="0" u="none" strike="noStrike" kern="1200" cap="none" spc="0" normalizeH="0" baseline="0" noProof="0" dirty="0" smtClean="0">
                <a:ln>
                  <a:noFill/>
                </a:ln>
                <a:solidFill>
                  <a:srgbClr val="000000"/>
                </a:solidFill>
                <a:effectLst/>
                <a:uLnTx/>
                <a:uFillTx/>
                <a:latin typeface="Arial"/>
              </a:rPr>
              <a:t> 14)</a:t>
            </a:r>
            <a:endParaRPr kumimoji="0" lang="sv-SE" sz="1400" b="1" i="0" u="none" strike="noStrike" kern="1200" cap="none" spc="0" normalizeH="0" baseline="0" noProof="0" dirty="0">
              <a:ln>
                <a:noFill/>
              </a:ln>
              <a:solidFill>
                <a:srgbClr val="000000"/>
              </a:solidFill>
              <a:effectLst/>
              <a:uLnTx/>
              <a:uFillTx/>
              <a:latin typeface="Aria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a:rPr>
              <a:t>Levereras vardag 2 (senast </a:t>
            </a:r>
            <a:r>
              <a:rPr kumimoji="0" lang="sv-SE" sz="1400" b="1" i="0" u="none" strike="noStrike" kern="1200" cap="none" spc="0" normalizeH="0" baseline="0" noProof="0" dirty="0" err="1">
                <a:ln>
                  <a:noFill/>
                </a:ln>
                <a:solidFill>
                  <a:srgbClr val="000000"/>
                </a:solidFill>
                <a:effectLst/>
                <a:uLnTx/>
                <a:uFillTx/>
                <a:latin typeface="Arial"/>
              </a:rPr>
              <a:t>kl</a:t>
            </a:r>
            <a:r>
              <a:rPr kumimoji="0" lang="sv-SE" sz="1400" b="1" i="0" u="none" strike="noStrike" kern="1200" cap="none" spc="0" normalizeH="0" baseline="0" noProof="0" dirty="0">
                <a:ln>
                  <a:noFill/>
                </a:ln>
                <a:solidFill>
                  <a:srgbClr val="000000"/>
                </a:solidFill>
                <a:effectLst/>
                <a:uLnTx/>
                <a:uFillTx/>
                <a:latin typeface="Arial"/>
              </a:rPr>
              <a:t> </a:t>
            </a:r>
            <a:r>
              <a:rPr kumimoji="0" lang="sv-SE" sz="1400" b="1" i="0" u="none" strike="noStrike" kern="1200" cap="none" spc="0" normalizeH="0" baseline="0" noProof="0" dirty="0" smtClean="0">
                <a:ln>
                  <a:noFill/>
                </a:ln>
                <a:solidFill>
                  <a:srgbClr val="000000"/>
                </a:solidFill>
                <a:effectLst/>
                <a:uLnTx/>
                <a:uFillTx/>
                <a:latin typeface="Arial"/>
              </a:rPr>
              <a:t>16)</a:t>
            </a:r>
            <a:endParaRPr kumimoji="0" lang="sv-SE" sz="1400" b="1" i="0" u="none" strike="noStrike" kern="1200" cap="none" spc="0" normalizeH="0" baseline="0" noProof="0" dirty="0">
              <a:ln>
                <a:noFill/>
              </a:ln>
              <a:solidFill>
                <a:srgbClr val="000000"/>
              </a:solidFill>
              <a:effectLst/>
              <a:uLnTx/>
              <a:uFillTx/>
              <a:latin typeface="Aria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400" b="1" i="0" u="none" strike="noStrike" kern="1200" cap="none" spc="0" normalizeH="0" baseline="0" noProof="0" dirty="0">
                <a:ln>
                  <a:noFill/>
                </a:ln>
                <a:solidFill>
                  <a:srgbClr val="000000"/>
                </a:solidFill>
                <a:effectLst/>
                <a:uLnTx/>
                <a:uFillTx/>
                <a:latin typeface="Arial"/>
              </a:rPr>
              <a:t>Börjar gälla vardag </a:t>
            </a:r>
            <a:r>
              <a:rPr kumimoji="0" lang="sv-SE" sz="1400" b="1" i="0" u="none" strike="noStrike" kern="1200" cap="none" spc="0" normalizeH="0" baseline="0" noProof="0" dirty="0" smtClean="0">
                <a:ln>
                  <a:noFill/>
                </a:ln>
                <a:solidFill>
                  <a:srgbClr val="000000"/>
                </a:solidFill>
                <a:effectLst/>
                <a:uLnTx/>
                <a:uFillTx/>
                <a:latin typeface="Arial"/>
              </a:rPr>
              <a:t>3</a:t>
            </a:r>
            <a:endParaRPr kumimoji="0" lang="sv-SE" sz="1400" b="1" i="0" u="none" strike="noStrike" kern="1200" cap="none" spc="0" normalizeH="0" baseline="0" noProof="0" dirty="0">
              <a:ln>
                <a:noFill/>
              </a:ln>
              <a:solidFill>
                <a:srgbClr val="000000"/>
              </a:solidFill>
              <a:effectLst/>
              <a:uLnTx/>
              <a:uFillTx/>
              <a:latin typeface="Arial"/>
            </a:endParaRPr>
          </a:p>
        </p:txBody>
      </p:sp>
      <p:sp>
        <p:nvSpPr>
          <p:cNvPr id="15" name="textruta 14"/>
          <p:cNvSpPr txBox="1"/>
          <p:nvPr/>
        </p:nvSpPr>
        <p:spPr>
          <a:xfrm rot="20631231">
            <a:off x="6851512" y="5084773"/>
            <a:ext cx="21602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srgbClr val="000000"/>
                </a:solidFill>
                <a:effectLst/>
                <a:uLnTx/>
                <a:uFillTx/>
                <a:latin typeface="Arial"/>
              </a:rPr>
              <a:t>Tänk på vart rullarna levereras! </a:t>
            </a:r>
            <a:endParaRPr kumimoji="0" lang="sv-SE" sz="1800" b="0" i="0" u="none" strike="noStrike" kern="1200" cap="none" spc="0" normalizeH="0" baseline="0" noProof="0" dirty="0">
              <a:ln>
                <a:noFill/>
              </a:ln>
              <a:solidFill>
                <a:srgbClr val="000000"/>
              </a:solidFill>
              <a:effectLst/>
              <a:uLnTx/>
              <a:uFillTx/>
              <a:latin typeface="Arial"/>
            </a:endParaRPr>
          </a:p>
        </p:txBody>
      </p:sp>
      <p:sp>
        <p:nvSpPr>
          <p:cNvPr id="16" name="Ned 15"/>
          <p:cNvSpPr/>
          <p:nvPr/>
        </p:nvSpPr>
        <p:spPr>
          <a:xfrm>
            <a:off x="1305224" y="2813883"/>
            <a:ext cx="242440" cy="2550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ndParaRPr>
          </a:p>
        </p:txBody>
      </p:sp>
      <p:sp>
        <p:nvSpPr>
          <p:cNvPr id="17" name="Ned 16"/>
          <p:cNvSpPr/>
          <p:nvPr/>
        </p:nvSpPr>
        <p:spPr>
          <a:xfrm>
            <a:off x="4293556" y="2633470"/>
            <a:ext cx="252028" cy="4354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ndParaRPr>
          </a:p>
        </p:txBody>
      </p:sp>
      <p:sp>
        <p:nvSpPr>
          <p:cNvPr id="18" name="Ned 17"/>
          <p:cNvSpPr/>
          <p:nvPr/>
        </p:nvSpPr>
        <p:spPr>
          <a:xfrm>
            <a:off x="7353896" y="2633470"/>
            <a:ext cx="277712" cy="4354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ndParaRPr>
          </a:p>
        </p:txBody>
      </p:sp>
      <p:sp>
        <p:nvSpPr>
          <p:cNvPr id="4" name="textruta 3"/>
          <p:cNvSpPr txBox="1"/>
          <p:nvPr/>
        </p:nvSpPr>
        <p:spPr>
          <a:xfrm>
            <a:off x="719572" y="851773"/>
            <a:ext cx="3312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0000"/>
                </a:solidFill>
                <a:effectLst/>
                <a:uLnTx/>
                <a:uFillTx/>
                <a:latin typeface="Arial"/>
              </a:rPr>
              <a:t>Stopptid </a:t>
            </a:r>
            <a:r>
              <a:rPr kumimoji="0" lang="sv-SE" sz="1800" b="1" i="0" u="none" strike="noStrike" kern="1200" cap="none" spc="0" normalizeH="0" baseline="0" noProof="0" dirty="0" err="1">
                <a:ln>
                  <a:noFill/>
                </a:ln>
                <a:solidFill>
                  <a:srgbClr val="000000"/>
                </a:solidFill>
                <a:effectLst/>
                <a:uLnTx/>
                <a:uFillTx/>
                <a:latin typeface="Arial"/>
              </a:rPr>
              <a:t>kl</a:t>
            </a:r>
            <a:r>
              <a:rPr kumimoji="0" lang="sv-SE" sz="1800" b="1" i="0" u="none" strike="noStrike" kern="1200" cap="none" spc="0" normalizeH="0" baseline="0" noProof="0" dirty="0">
                <a:ln>
                  <a:noFill/>
                </a:ln>
                <a:solidFill>
                  <a:srgbClr val="000000"/>
                </a:solidFill>
                <a:effectLst/>
                <a:uLnTx/>
                <a:uFillTx/>
                <a:latin typeface="Arial"/>
              </a:rPr>
              <a:t> 14 vardagar –använd ”akut produktion” för samtliga ändringar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0000"/>
              </a:solidFill>
              <a:effectLst/>
              <a:uLnTx/>
              <a:uFillTx/>
              <a:latin typeface="Arial"/>
            </a:endParaRPr>
          </a:p>
        </p:txBody>
      </p:sp>
      <p:sp>
        <p:nvSpPr>
          <p:cNvPr id="5" name="Höger 4"/>
          <p:cNvSpPr/>
          <p:nvPr/>
        </p:nvSpPr>
        <p:spPr>
          <a:xfrm>
            <a:off x="3851920" y="1124744"/>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ndParaRPr>
          </a:p>
        </p:txBody>
      </p:sp>
      <p:cxnSp>
        <p:nvCxnSpPr>
          <p:cNvPr id="19" name="Rak 18"/>
          <p:cNvCxnSpPr/>
          <p:nvPr/>
        </p:nvCxnSpPr>
        <p:spPr>
          <a:xfrm>
            <a:off x="0" y="1916832"/>
            <a:ext cx="9144000" cy="0"/>
          </a:xfrm>
          <a:prstGeom prst="line">
            <a:avLst/>
          </a:prstGeom>
          <a:ln w="22225">
            <a:prstDash val="solid"/>
          </a:ln>
        </p:spPr>
        <p:style>
          <a:lnRef idx="1">
            <a:schemeClr val="accent1"/>
          </a:lnRef>
          <a:fillRef idx="0">
            <a:schemeClr val="accent1"/>
          </a:fillRef>
          <a:effectRef idx="0">
            <a:schemeClr val="accent1"/>
          </a:effectRef>
          <a:fontRef idx="minor">
            <a:schemeClr val="tx1"/>
          </a:fontRef>
        </p:style>
      </p:cxnSp>
      <p:sp>
        <p:nvSpPr>
          <p:cNvPr id="20" name="textruta 19"/>
          <p:cNvSpPr txBox="1"/>
          <p:nvPr/>
        </p:nvSpPr>
        <p:spPr>
          <a:xfrm>
            <a:off x="323528" y="188640"/>
            <a:ext cx="8640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smtClean="0">
                <a:ln>
                  <a:noFill/>
                </a:ln>
                <a:solidFill>
                  <a:srgbClr val="000000"/>
                </a:solidFill>
                <a:effectLst/>
                <a:uLnTx/>
                <a:uFillTx/>
                <a:latin typeface="Arial"/>
              </a:rPr>
              <a:t>GRUNDREGLER FÖR PRODUKTION AV DOSRULLAR</a:t>
            </a:r>
            <a:endParaRPr kumimoji="0" lang="sv-SE" sz="2400" b="1" i="0" u="none" strike="noStrike" kern="1200" cap="none" spc="0" normalizeH="0" baseline="0" noProof="0" dirty="0">
              <a:ln>
                <a:noFill/>
              </a:ln>
              <a:solidFill>
                <a:srgbClr val="000000"/>
              </a:solidFill>
              <a:effectLst/>
              <a:uLnTx/>
              <a:uFillTx/>
              <a:latin typeface="Arial"/>
            </a:endParaRPr>
          </a:p>
        </p:txBody>
      </p:sp>
      <p:pic>
        <p:nvPicPr>
          <p:cNvPr id="2" name="Lju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6392722"/>
      </p:ext>
    </p:extLst>
  </p:cSld>
  <p:clrMapOvr>
    <a:masterClrMapping/>
  </p:clrMapOvr>
  <mc:AlternateContent xmlns:mc="http://schemas.openxmlformats.org/markup-compatibility/2006" xmlns:p14="http://schemas.microsoft.com/office/powerpoint/2010/main">
    <mc:Choice Requires="p14">
      <p:transition spd="slow" p14:dur="2000" advTm="69062"/>
    </mc:Choice>
    <mc:Fallback xmlns="">
      <p:transition spd="slow" advTm="6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sz="quarter" idx="13"/>
          </p:nvPr>
        </p:nvPicPr>
        <p:blipFill>
          <a:blip r:embed="rId5"/>
          <a:stretch>
            <a:fillRect/>
          </a:stretch>
        </p:blipFill>
        <p:spPr>
          <a:xfrm>
            <a:off x="1060700" y="1340768"/>
            <a:ext cx="6775432" cy="4535934"/>
          </a:xfrm>
          <a:prstGeom prst="rect">
            <a:avLst/>
          </a:prstGeom>
        </p:spPr>
      </p:pic>
      <p:sp>
        <p:nvSpPr>
          <p:cNvPr id="6" name="Ellips 5"/>
          <p:cNvSpPr/>
          <p:nvPr/>
        </p:nvSpPr>
        <p:spPr>
          <a:xfrm>
            <a:off x="1763688" y="1484784"/>
            <a:ext cx="280831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Lju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2443747"/>
      </p:ext>
    </p:extLst>
  </p:cSld>
  <p:clrMapOvr>
    <a:masterClrMapping/>
  </p:clrMapOvr>
  <mc:AlternateContent xmlns:mc="http://schemas.openxmlformats.org/markup-compatibility/2006" xmlns:p14="http://schemas.microsoft.com/office/powerpoint/2010/main">
    <mc:Choice Requires="p14">
      <p:transition spd="slow" p14:dur="2000" advTm="45805"/>
    </mc:Choice>
    <mc:Fallback xmlns="">
      <p:transition spd="slow" advTm="45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ubrik 1"/>
          <p:cNvSpPr>
            <a:spLocks noGrp="1"/>
          </p:cNvSpPr>
          <p:nvPr>
            <p:ph type="title"/>
          </p:nvPr>
        </p:nvSpPr>
        <p:spPr bwMode="auto">
          <a:xfrm>
            <a:off x="683568" y="1124744"/>
            <a:ext cx="7632848" cy="79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sv-SE" sz="3200" dirty="0" smtClean="0">
                <a:solidFill>
                  <a:srgbClr val="C00000"/>
                </a:solidFill>
              </a:rPr>
              <a:t>Sjuksköterskans ansvar</a:t>
            </a:r>
          </a:p>
        </p:txBody>
      </p:sp>
      <p:sp>
        <p:nvSpPr>
          <p:cNvPr id="3" name="Platshållare för innehåll 2"/>
          <p:cNvSpPr>
            <a:spLocks noGrp="1"/>
          </p:cNvSpPr>
          <p:nvPr>
            <p:ph idx="1"/>
          </p:nvPr>
        </p:nvSpPr>
        <p:spPr>
          <a:xfrm>
            <a:off x="468313" y="1916832"/>
            <a:ext cx="8229600" cy="3950568"/>
          </a:xfrm>
        </p:spPr>
        <p:txBody>
          <a:bodyPr/>
          <a:lstStyle/>
          <a:p>
            <a:pPr>
              <a:defRPr/>
            </a:pPr>
            <a:r>
              <a:rPr lang="sv-SE" sz="2400" dirty="0" smtClean="0"/>
              <a:t>Iordningställa, överlämna och administrera </a:t>
            </a:r>
          </a:p>
          <a:p>
            <a:pPr>
              <a:defRPr/>
            </a:pPr>
            <a:r>
              <a:rPr lang="sv-SE" sz="2400" dirty="0" smtClean="0"/>
              <a:t>Känna till indikation och informera patient</a:t>
            </a:r>
          </a:p>
          <a:p>
            <a:pPr>
              <a:defRPr/>
            </a:pPr>
            <a:r>
              <a:rPr lang="sv-SE" sz="2400" dirty="0" smtClean="0"/>
              <a:t>Göra en rimlighetsbedömning av ordinerad behandling</a:t>
            </a:r>
          </a:p>
          <a:p>
            <a:pPr>
              <a:defRPr/>
            </a:pPr>
            <a:r>
              <a:rPr lang="sv-SE" sz="2400" dirty="0" smtClean="0"/>
              <a:t>Rapportera till ansvarig läkare effekt och biverkningar </a:t>
            </a:r>
            <a:r>
              <a:rPr lang="sv-SE" sz="2400" dirty="0"/>
              <a:t>av </a:t>
            </a:r>
            <a:r>
              <a:rPr lang="sv-SE" sz="2400" dirty="0" smtClean="0"/>
              <a:t>behandlingen</a:t>
            </a:r>
          </a:p>
          <a:p>
            <a:pPr>
              <a:defRPr/>
            </a:pPr>
            <a:r>
              <a:rPr lang="sv-SE" sz="2400" dirty="0" smtClean="0"/>
              <a:t>Bedöma och dokumentera patientens behov av hjälpinsatser vid läkemedelsanvändning (egenvård eller hälso- och sjukvårdsuppgift)</a:t>
            </a:r>
          </a:p>
          <a:p>
            <a:pPr>
              <a:defRPr/>
            </a:pPr>
            <a:endParaRPr lang="sv-SE" dirty="0"/>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73212018"/>
      </p:ext>
    </p:extLst>
  </p:cSld>
  <p:clrMapOvr>
    <a:masterClrMapping/>
  </p:clrMapOvr>
  <mc:AlternateContent xmlns:mc="http://schemas.openxmlformats.org/markup-compatibility/2006" xmlns:p14="http://schemas.microsoft.com/office/powerpoint/2010/main">
    <mc:Choice Requires="p14">
      <p:transition spd="slow" p14:dur="2000" advTm="43901"/>
    </mc:Choice>
    <mc:Fallback xmlns="">
      <p:transition spd="slow" advTm="4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1043608" y="908720"/>
            <a:ext cx="7272000" cy="648000"/>
          </a:xfrm>
        </p:spPr>
        <p:txBody>
          <a:bodyPr/>
          <a:lstStyle/>
          <a:p>
            <a:pPr marL="0" indent="0">
              <a:spcBef>
                <a:spcPct val="30000"/>
              </a:spcBef>
              <a:defRPr/>
            </a:pPr>
            <a:r>
              <a:rPr lang="sv-SE" sz="3200" dirty="0">
                <a:solidFill>
                  <a:srgbClr val="C00000"/>
                </a:solidFill>
              </a:rPr>
              <a:t>Läkemedelsservice på sjukhus</a:t>
            </a:r>
          </a:p>
        </p:txBody>
      </p:sp>
      <p:sp>
        <p:nvSpPr>
          <p:cNvPr id="6" name="Platshållare för text 4"/>
          <p:cNvSpPr txBox="1">
            <a:spLocks/>
          </p:cNvSpPr>
          <p:nvPr/>
        </p:nvSpPr>
        <p:spPr>
          <a:xfrm>
            <a:off x="755576" y="1534594"/>
            <a:ext cx="7272338" cy="3600400"/>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sv-SE" sz="2200" b="0" i="0" u="none" strike="noStrike" kern="1200" cap="none" spc="0" normalizeH="0" baseline="0" noProof="0" dirty="0" smtClean="0">
                <a:ln>
                  <a:noFill/>
                </a:ln>
                <a:solidFill>
                  <a:srgbClr val="000000"/>
                </a:solidFill>
                <a:effectLst/>
                <a:uLnTx/>
                <a:uFillTx/>
                <a:latin typeface="Arial"/>
              </a:rPr>
              <a:t>SYFTE: skapa en säkrare och effektivare läkemedelsförsörjning och öka tillgängligheten av läkemedel samtidigt som kassation av läkemedel minskar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v-SE" sz="2200" b="0" i="0" u="none" strike="noStrike" kern="1200" cap="none" spc="0" normalizeH="0" baseline="0" noProof="0" dirty="0" smtClean="0">
              <a:ln>
                <a:noFill/>
              </a:ln>
              <a:solidFill>
                <a:srgbClr val="000000"/>
              </a:solidFill>
              <a:effectLst/>
              <a:uLnTx/>
              <a:uFillTx/>
              <a:latin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v-SE" sz="2200" b="0" i="0" u="none" strike="noStrike" kern="1200" cap="none" spc="0" normalizeH="0" baseline="0" noProof="0" dirty="0" smtClean="0">
                <a:ln>
                  <a:noFill/>
                </a:ln>
                <a:solidFill>
                  <a:srgbClr val="000000"/>
                </a:solidFill>
                <a:effectLst/>
                <a:uLnTx/>
                <a:uFillTx/>
                <a:latin typeface="Arial"/>
              </a:rPr>
              <a:t>Bassortiment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sv-SE" sz="2200" b="0" i="0" u="none" strike="noStrike" kern="1200" cap="none" spc="0" normalizeH="0" baseline="0" noProof="0" dirty="0" smtClean="0">
                <a:ln>
                  <a:noFill/>
                </a:ln>
                <a:solidFill>
                  <a:srgbClr val="000000"/>
                </a:solidFill>
                <a:effectLst/>
                <a:uLnTx/>
                <a:uFillTx/>
                <a:latin typeface="Arial"/>
              </a:rPr>
              <a:t>Gemensamt förråd</a:t>
            </a:r>
          </a:p>
          <a:p>
            <a:r>
              <a:rPr lang="sv-SE" sz="2200" dirty="0">
                <a:solidFill>
                  <a:srgbClr val="000000"/>
                </a:solidFill>
              </a:rPr>
              <a:t>ATC-kodsordning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sv-SE" sz="2200" b="0" i="0" u="none" strike="noStrike" kern="1200" cap="none" spc="0" normalizeH="0" baseline="0" noProof="0" dirty="0">
              <a:ln>
                <a:noFill/>
              </a:ln>
              <a:solidFill>
                <a:srgbClr val="000000"/>
              </a:solidFill>
              <a:effectLst/>
              <a:uLnTx/>
              <a:uFillTx/>
              <a:latin typeface="Arial"/>
            </a:endParaRPr>
          </a:p>
        </p:txBody>
      </p:sp>
      <p:pic>
        <p:nvPicPr>
          <p:cNvPr id="2" name="Bildobjekt 1"/>
          <p:cNvPicPr>
            <a:picLocks noChangeAspect="1"/>
          </p:cNvPicPr>
          <p:nvPr/>
        </p:nvPicPr>
        <p:blipFill>
          <a:blip r:embed="rId5"/>
          <a:stretch>
            <a:fillRect/>
          </a:stretch>
        </p:blipFill>
        <p:spPr>
          <a:xfrm>
            <a:off x="4200542" y="2901108"/>
            <a:ext cx="3857088" cy="2891758"/>
          </a:xfrm>
          <a:prstGeom prst="rect">
            <a:avLst/>
          </a:prstGeom>
        </p:spPr>
      </p:pic>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3074536"/>
      </p:ext>
    </p:extLst>
  </p:cSld>
  <p:clrMapOvr>
    <a:masterClrMapping/>
  </p:clrMapOvr>
  <mc:AlternateContent xmlns:mc="http://schemas.openxmlformats.org/markup-compatibility/2006" xmlns:p14="http://schemas.microsoft.com/office/powerpoint/2010/main">
    <mc:Choice Requires="p14">
      <p:transition spd="slow" p14:dur="2000" advTm="59136"/>
    </mc:Choice>
    <mc:Fallback xmlns="">
      <p:transition spd="slow" advTm="5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6" name="Platshållare för innehåll 5"/>
          <p:cNvPicPr>
            <a:picLocks noGrp="1" noChangeAspect="1"/>
          </p:cNvPicPr>
          <p:nvPr>
            <p:ph idx="1"/>
          </p:nvPr>
        </p:nvPicPr>
        <p:blipFill>
          <a:blip r:embed="rId6"/>
          <a:stretch>
            <a:fillRect/>
          </a:stretch>
        </p:blipFill>
        <p:spPr>
          <a:xfrm>
            <a:off x="971662" y="2840587"/>
            <a:ext cx="7272338" cy="2591622"/>
          </a:xfrm>
          <a:prstGeom prst="rect">
            <a:avLst/>
          </a:prstGeom>
        </p:spPr>
      </p:pic>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Ellips 8"/>
          <p:cNvSpPr/>
          <p:nvPr/>
        </p:nvSpPr>
        <p:spPr>
          <a:xfrm>
            <a:off x="5076056" y="3356992"/>
            <a:ext cx="1969630" cy="3903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9280012"/>
      </p:ext>
    </p:extLst>
  </p:cSld>
  <p:clrMapOvr>
    <a:masterClrMapping/>
  </p:clrMapOvr>
  <mc:AlternateContent xmlns:mc="http://schemas.openxmlformats.org/markup-compatibility/2006" xmlns:p14="http://schemas.microsoft.com/office/powerpoint/2010/main">
    <mc:Choice Requires="p14">
      <p:transition spd="slow" p14:dur="2000" advTm="23683"/>
    </mc:Choice>
    <mc:Fallback xmlns="">
      <p:transition spd="slow" advTm="23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6" name="Platshållare för innehåll 5"/>
          <p:cNvPicPr>
            <a:picLocks noGrp="1" noChangeAspect="1"/>
          </p:cNvPicPr>
          <p:nvPr>
            <p:ph idx="1"/>
          </p:nvPr>
        </p:nvPicPr>
        <p:blipFill>
          <a:blip r:embed="rId6"/>
          <a:stretch>
            <a:fillRect/>
          </a:stretch>
        </p:blipFill>
        <p:spPr>
          <a:xfrm>
            <a:off x="1115616" y="1048405"/>
            <a:ext cx="6552336" cy="5070585"/>
          </a:xfrm>
          <a:prstGeom prst="rect">
            <a:avLst/>
          </a:prstGeom>
        </p:spPr>
      </p:pic>
      <p:sp>
        <p:nvSpPr>
          <p:cNvPr id="4" name="Platshållare för datum 3"/>
          <p:cNvSpPr>
            <a:spLocks noGrp="1"/>
          </p:cNvSpPr>
          <p:nvPr>
            <p:ph type="dt" sz="half" idx="10"/>
          </p:nvPr>
        </p:nvSpPr>
        <p:spPr/>
        <p:txBody>
          <a:bodyPr/>
          <a:lstStyle/>
          <a:p>
            <a:endParaRPr lang="sv-SE" altLang="sv-SE" dirty="0"/>
          </a:p>
        </p:txBody>
      </p:sp>
      <p:sp>
        <p:nvSpPr>
          <p:cNvPr id="7" name="Ellips 6"/>
          <p:cNvSpPr/>
          <p:nvPr/>
        </p:nvSpPr>
        <p:spPr>
          <a:xfrm>
            <a:off x="539568" y="2676041"/>
            <a:ext cx="2664296"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Bildobjekt 8"/>
          <p:cNvPicPr>
            <a:picLocks noChangeAspect="1"/>
          </p:cNvPicPr>
          <p:nvPr/>
        </p:nvPicPr>
        <p:blipFill>
          <a:blip r:embed="rId7"/>
          <a:stretch>
            <a:fillRect/>
          </a:stretch>
        </p:blipFill>
        <p:spPr>
          <a:xfrm>
            <a:off x="4872484" y="2460017"/>
            <a:ext cx="647968" cy="432048"/>
          </a:xfrm>
          <a:prstGeom prst="rect">
            <a:avLst/>
          </a:prstGeom>
        </p:spPr>
      </p:pic>
      <p:pic>
        <p:nvPicPr>
          <p:cNvPr id="10" name="Bildobjekt 9"/>
          <p:cNvPicPr>
            <a:picLocks noChangeAspect="1"/>
          </p:cNvPicPr>
          <p:nvPr/>
        </p:nvPicPr>
        <p:blipFill>
          <a:blip r:embed="rId7"/>
          <a:stretch>
            <a:fillRect/>
          </a:stretch>
        </p:blipFill>
        <p:spPr>
          <a:xfrm>
            <a:off x="951493" y="4898925"/>
            <a:ext cx="2159840" cy="460210"/>
          </a:xfrm>
          <a:prstGeom prst="rect">
            <a:avLst/>
          </a:prstGeom>
        </p:spPr>
      </p:pic>
      <p:pic>
        <p:nvPicPr>
          <p:cNvPr id="5" name="Lju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3619365"/>
      </p:ext>
    </p:extLst>
  </p:cSld>
  <p:clrMapOvr>
    <a:masterClrMapping/>
  </p:clrMapOvr>
  <mc:AlternateContent xmlns:mc="http://schemas.openxmlformats.org/markup-compatibility/2006" xmlns:p14="http://schemas.microsoft.com/office/powerpoint/2010/main">
    <mc:Choice Requires="p14">
      <p:transition spd="slow" p14:dur="2000" advTm="84296"/>
    </mc:Choice>
    <mc:Fallback xmlns="">
      <p:transition spd="slow" advTm="8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7" name="Platshållare för innehåll 6"/>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10800000">
            <a:off x="1364568" y="1052736"/>
            <a:ext cx="6414864" cy="4811148"/>
          </a:xfrm>
        </p:spPr>
      </p:pic>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800" b="0" i="0" u="none" strike="noStrike" kern="1200" cap="none" spc="0" normalizeH="0" baseline="0" noProof="0">
              <a:ln>
                <a:noFill/>
              </a:ln>
              <a:solidFill>
                <a:srgbClr val="000000"/>
              </a:solidFill>
              <a:effectLst/>
              <a:uLnTx/>
              <a:uFillTx/>
              <a:latin typeface="Arial"/>
            </a:endParaRPr>
          </a:p>
        </p:txBody>
      </p:sp>
      <p:sp>
        <p:nvSpPr>
          <p:cNvPr id="6" name="Platshållare för sidfot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a:ln>
                <a:noFill/>
              </a:ln>
              <a:solidFill>
                <a:srgbClr val="8D0017"/>
              </a:solidFill>
              <a:effectLst/>
              <a:uLnTx/>
              <a:uFillTx/>
              <a:latin typeface="Arial"/>
            </a:endParaRPr>
          </a:p>
        </p:txBody>
      </p:sp>
      <p:pic>
        <p:nvPicPr>
          <p:cNvPr id="8" name="Lju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6841221"/>
      </p:ext>
    </p:extLst>
  </p:cSld>
  <p:clrMapOvr>
    <a:masterClrMapping/>
  </p:clrMapOvr>
  <mc:AlternateContent xmlns:mc="http://schemas.openxmlformats.org/markup-compatibility/2006" xmlns:p14="http://schemas.microsoft.com/office/powerpoint/2010/main">
    <mc:Choice Requires="p14">
      <p:transition spd="slow" p14:dur="2000" advTm="58776"/>
    </mc:Choice>
    <mc:Fallback xmlns="">
      <p:transition spd="slow" advTm="5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67544" y="1026828"/>
            <a:ext cx="8352928" cy="1143000"/>
          </a:xfrm>
        </p:spPr>
        <p:txBody>
          <a:bodyPr/>
          <a:lstStyle/>
          <a:p>
            <a:r>
              <a:rPr lang="sv-SE" sz="3200" dirty="0"/>
              <a:t>Hämta/lämna ut narkotikaklassade preparat från annan enhet</a:t>
            </a:r>
            <a:br>
              <a:rPr lang="sv-SE" sz="3200" dirty="0"/>
            </a:br>
            <a:r>
              <a:rPr lang="sv-SE" sz="3200" dirty="0" smtClean="0"/>
              <a:t/>
            </a:r>
            <a:br>
              <a:rPr lang="sv-SE" sz="3200" dirty="0" smtClean="0"/>
            </a:br>
            <a:endParaRPr lang="sv-SE" sz="3200" dirty="0"/>
          </a:p>
        </p:txBody>
      </p:sp>
      <p:sp>
        <p:nvSpPr>
          <p:cNvPr id="5" name="Platshållare för text 4"/>
          <p:cNvSpPr>
            <a:spLocks noGrp="1"/>
          </p:cNvSpPr>
          <p:nvPr>
            <p:ph idx="1"/>
          </p:nvPr>
        </p:nvSpPr>
        <p:spPr>
          <a:xfrm>
            <a:off x="467544" y="2680320"/>
            <a:ext cx="8229600" cy="3340968"/>
          </a:xfrm>
        </p:spPr>
        <p:txBody>
          <a:bodyPr/>
          <a:lstStyle/>
          <a:p>
            <a:r>
              <a:rPr lang="sv-SE" sz="2400" dirty="0" smtClean="0"/>
              <a:t>Utlämnande </a:t>
            </a:r>
            <a:r>
              <a:rPr lang="sv-SE" sz="2400" dirty="0"/>
              <a:t>sjuksköterska ska säkerställa identiteten på hämtande sjuksköterska genom kontroll av ID-kort utfärdat av </a:t>
            </a:r>
            <a:r>
              <a:rPr lang="sv-SE" sz="2400" dirty="0" smtClean="0"/>
              <a:t>Region </a:t>
            </a:r>
            <a:r>
              <a:rPr lang="sv-SE" sz="2400" dirty="0"/>
              <a:t>i Jönköpings län (EJ namnbricka). </a:t>
            </a:r>
            <a:endParaRPr lang="sv-SE" sz="2400" dirty="0" smtClean="0"/>
          </a:p>
          <a:p>
            <a:r>
              <a:rPr lang="sv-SE" sz="2400" dirty="0" smtClean="0"/>
              <a:t>Hämtande sjuksköterska har med sin enhets förbrukningsjournal</a:t>
            </a:r>
          </a:p>
          <a:p>
            <a:r>
              <a:rPr lang="sv-SE" sz="2400" dirty="0" smtClean="0"/>
              <a:t>Kontrasignering</a:t>
            </a:r>
            <a:r>
              <a:rPr lang="sv-SE" sz="2400" dirty="0"/>
              <a:t> </a:t>
            </a:r>
          </a:p>
          <a:p>
            <a:endParaRPr lang="sv-SE" dirty="0"/>
          </a:p>
        </p:txBody>
      </p:sp>
      <p:pic>
        <p:nvPicPr>
          <p:cNvPr id="4" name="Lju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233792"/>
      </p:ext>
    </p:extLst>
  </p:cSld>
  <p:clrMapOvr>
    <a:masterClrMapping/>
  </p:clrMapOvr>
  <mc:AlternateContent xmlns:mc="http://schemas.openxmlformats.org/markup-compatibility/2006" xmlns:p14="http://schemas.microsoft.com/office/powerpoint/2010/main">
    <mc:Choice Requires="p14">
      <p:transition spd="slow" p14:dur="2000" advTm="68963"/>
    </mc:Choice>
    <mc:Fallback xmlns="">
      <p:transition spd="slow" advTm="6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51986" y="1044000"/>
            <a:ext cx="7272000" cy="1332000"/>
          </a:xfrm>
        </p:spPr>
        <p:txBody>
          <a:bodyPr>
            <a:normAutofit/>
          </a:bodyPr>
          <a:lstStyle/>
          <a:p>
            <a:r>
              <a:rPr lang="sv-SE" sz="3200" dirty="0"/>
              <a:t>ATC – </a:t>
            </a:r>
            <a:r>
              <a:rPr lang="sv-SE" sz="3200" dirty="0" err="1"/>
              <a:t>Anatomical</a:t>
            </a:r>
            <a:r>
              <a:rPr lang="sv-SE" sz="3200" dirty="0"/>
              <a:t> </a:t>
            </a:r>
            <a:r>
              <a:rPr lang="sv-SE" sz="3200" dirty="0" err="1" smtClean="0"/>
              <a:t>Therapeutic</a:t>
            </a:r>
            <a:r>
              <a:rPr lang="sv-SE" sz="3200" dirty="0"/>
              <a:t/>
            </a:r>
            <a:br>
              <a:rPr lang="sv-SE" sz="3200" dirty="0"/>
            </a:br>
            <a:r>
              <a:rPr lang="sv-SE" sz="3200" dirty="0"/>
              <a:t>Chemical classification</a:t>
            </a:r>
            <a:endParaRPr lang="sv-SE" altLang="sv-SE" sz="3200" dirty="0"/>
          </a:p>
        </p:txBody>
      </p:sp>
      <p:sp>
        <p:nvSpPr>
          <p:cNvPr id="27651" name="Rectangle 3"/>
          <p:cNvSpPr>
            <a:spLocks noGrp="1" noChangeArrowheads="1"/>
          </p:cNvSpPr>
          <p:nvPr>
            <p:ph type="body" idx="1"/>
          </p:nvPr>
        </p:nvSpPr>
        <p:spPr>
          <a:xfrm>
            <a:off x="324000" y="2492896"/>
            <a:ext cx="7992888" cy="3672408"/>
          </a:xfrm>
        </p:spPr>
        <p:txBody>
          <a:bodyPr>
            <a:normAutofit/>
          </a:bodyPr>
          <a:lstStyle/>
          <a:p>
            <a:pPr marL="0" indent="0">
              <a:buNone/>
            </a:pPr>
            <a:r>
              <a:rPr lang="sv-SE" sz="2400" dirty="0"/>
              <a:t>ATC står för </a:t>
            </a:r>
            <a:r>
              <a:rPr lang="sv-SE" sz="2400" b="1" dirty="0"/>
              <a:t>A</a:t>
            </a:r>
            <a:r>
              <a:rPr lang="sv-SE" sz="2400" dirty="0" smtClean="0"/>
              <a:t>natomiska</a:t>
            </a:r>
            <a:r>
              <a:rPr lang="sv-SE" sz="2400" dirty="0"/>
              <a:t>, </a:t>
            </a:r>
            <a:r>
              <a:rPr lang="sv-SE" sz="2400" b="1" dirty="0"/>
              <a:t>T</a:t>
            </a:r>
            <a:r>
              <a:rPr lang="sv-SE" sz="2400" dirty="0" smtClean="0"/>
              <a:t>erapeutiska och </a:t>
            </a:r>
            <a:r>
              <a:rPr lang="sv-SE" sz="2400" b="1" dirty="0" smtClean="0"/>
              <a:t>K</a:t>
            </a:r>
            <a:r>
              <a:rPr lang="sv-SE" sz="2400" dirty="0" smtClean="0"/>
              <a:t>emiska egenskaper</a:t>
            </a:r>
          </a:p>
          <a:p>
            <a:pPr marL="0" indent="0">
              <a:buNone/>
            </a:pPr>
            <a:endParaRPr lang="sv-SE" sz="2400" dirty="0"/>
          </a:p>
          <a:p>
            <a:pPr marL="0" indent="0">
              <a:buNone/>
            </a:pPr>
            <a:r>
              <a:rPr lang="sv-SE" sz="2400" dirty="0" smtClean="0"/>
              <a:t>14 </a:t>
            </a:r>
            <a:r>
              <a:rPr lang="sv-SE" sz="2400" dirty="0"/>
              <a:t>huvudgrupper</a:t>
            </a:r>
          </a:p>
          <a:p>
            <a:pPr lvl="1"/>
            <a:r>
              <a:rPr lang="sv-SE" dirty="0" smtClean="0"/>
              <a:t>Varje </a:t>
            </a:r>
            <a:r>
              <a:rPr lang="sv-SE" dirty="0"/>
              <a:t>grupp har fyra undergrupper</a:t>
            </a:r>
          </a:p>
          <a:p>
            <a:pPr lvl="2"/>
            <a:r>
              <a:rPr lang="sv-SE" dirty="0" smtClean="0"/>
              <a:t>Terapeutisk</a:t>
            </a:r>
            <a:endParaRPr lang="sv-SE" dirty="0"/>
          </a:p>
          <a:p>
            <a:pPr lvl="3"/>
            <a:r>
              <a:rPr lang="sv-SE" dirty="0" smtClean="0"/>
              <a:t>Farmakologisk</a:t>
            </a:r>
            <a:endParaRPr lang="sv-SE" dirty="0"/>
          </a:p>
          <a:p>
            <a:pPr lvl="4"/>
            <a:r>
              <a:rPr lang="sv-SE" dirty="0" smtClean="0"/>
              <a:t>Kemisk</a:t>
            </a:r>
            <a:endParaRPr lang="sv-SE" dirty="0"/>
          </a:p>
          <a:p>
            <a:pPr lvl="5"/>
            <a:r>
              <a:rPr lang="sv-SE" dirty="0" smtClean="0"/>
              <a:t>Kemisk </a:t>
            </a:r>
            <a:r>
              <a:rPr lang="sv-SE" dirty="0"/>
              <a:t>substans</a:t>
            </a:r>
            <a:endParaRPr lang="sv-SE" altLang="sv-SE" sz="2400" dirty="0"/>
          </a:p>
        </p:txBody>
      </p:sp>
      <p:pic>
        <p:nvPicPr>
          <p:cNvPr id="2" name="Lju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5404103"/>
      </p:ext>
    </p:extLst>
  </p:cSld>
  <p:clrMapOvr>
    <a:masterClrMapping/>
  </p:clrMapOvr>
  <mc:AlternateContent xmlns:mc="http://schemas.openxmlformats.org/markup-compatibility/2006" xmlns:p14="http://schemas.microsoft.com/office/powerpoint/2010/main">
    <mc:Choice Requires="p14">
      <p:transition spd="slow" p14:dur="2000" advTm="47099"/>
    </mc:Choice>
    <mc:Fallback xmlns="">
      <p:transition spd="slow" advTm="4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2.xml><?xml version="1.0" encoding="utf-8"?>
<p:tagLst xmlns:a="http://schemas.openxmlformats.org/drawingml/2006/main" xmlns:r="http://schemas.openxmlformats.org/officeDocument/2006/relationships" xmlns:p="http://schemas.openxmlformats.org/presentationml/2006/main">
  <p:tag name="TIMING" val="|11.5|27.1|3.6"/>
</p:tagLst>
</file>

<file path=ppt/tags/tag3.xml><?xml version="1.0" encoding="utf-8"?>
<p:tagLst xmlns:a="http://schemas.openxmlformats.org/drawingml/2006/main" xmlns:r="http://schemas.openxmlformats.org/officeDocument/2006/relationships" xmlns:p="http://schemas.openxmlformats.org/presentationml/2006/main">
  <p:tag name="TIMING" val="|12.3|4.7|3.1"/>
</p:tagLst>
</file>

<file path=ppt/tags/tag4.xml><?xml version="1.0" encoding="utf-8"?>
<p:tagLst xmlns:a="http://schemas.openxmlformats.org/drawingml/2006/main" xmlns:r="http://schemas.openxmlformats.org/officeDocument/2006/relationships" xmlns:p="http://schemas.openxmlformats.org/presentationml/2006/main">
  <p:tag name="TIMING" val="|8.8|3.8|34.1"/>
</p:tagLst>
</file>

<file path=ppt/tags/tag5.xml><?xml version="1.0" encoding="utf-8"?>
<p:tagLst xmlns:a="http://schemas.openxmlformats.org/drawingml/2006/main" xmlns:r="http://schemas.openxmlformats.org/officeDocument/2006/relationships" xmlns:p="http://schemas.openxmlformats.org/presentationml/2006/main">
  <p:tag name="TIMING" val="|2.4|3.6"/>
</p:tagLst>
</file>

<file path=ppt/tags/tag6.xml><?xml version="1.0" encoding="utf-8"?>
<p:tagLst xmlns:a="http://schemas.openxmlformats.org/drawingml/2006/main" xmlns:r="http://schemas.openxmlformats.org/officeDocument/2006/relationships" xmlns:p="http://schemas.openxmlformats.org/presentationml/2006/main">
  <p:tag name="TIMING" val="|6.2"/>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Region Jönköping</Template>
  <TotalTime>1323</TotalTime>
  <Words>2293</Words>
  <Application>Microsoft Office PowerPoint</Application>
  <PresentationFormat>Bildspel på skärmen (4:3)</PresentationFormat>
  <Paragraphs>177</Paragraphs>
  <Slides>24</Slides>
  <Notes>24</Notes>
  <HiddenSlides>0</HiddenSlides>
  <MMClips>24</MMClips>
  <ScaleCrop>false</ScaleCrop>
  <HeadingPairs>
    <vt:vector size="8" baseType="variant">
      <vt:variant>
        <vt:lpstr>Använt teckensnitt</vt:lpstr>
      </vt:variant>
      <vt:variant>
        <vt:i4>4</vt:i4>
      </vt:variant>
      <vt:variant>
        <vt:lpstr>Tema</vt:lpstr>
      </vt:variant>
      <vt:variant>
        <vt:i4>5</vt:i4>
      </vt:variant>
      <vt:variant>
        <vt:lpstr>Serverprogram för OLE-inbäddning</vt:lpstr>
      </vt:variant>
      <vt:variant>
        <vt:i4>1</vt:i4>
      </vt:variant>
      <vt:variant>
        <vt:lpstr>Bildrubriker</vt:lpstr>
      </vt:variant>
      <vt:variant>
        <vt:i4>24</vt:i4>
      </vt:variant>
    </vt:vector>
  </HeadingPairs>
  <TitlesOfParts>
    <vt:vector size="34" baseType="lpstr">
      <vt:lpstr>Arial</vt:lpstr>
      <vt:lpstr>Bryant Light</vt:lpstr>
      <vt:lpstr>Bryant Regular</vt:lpstr>
      <vt:lpstr>Calibri</vt:lpstr>
      <vt:lpstr>Office-tema</vt:lpstr>
      <vt:lpstr>Region Jönköpings län</vt:lpstr>
      <vt:lpstr>1_Region Jönköpings län</vt:lpstr>
      <vt:lpstr>2_Region Jönköpings län</vt:lpstr>
      <vt:lpstr>3_Region Jönköpings län</vt:lpstr>
      <vt:lpstr>Dokument</vt:lpstr>
      <vt:lpstr>Praktisk information gällande läkemedel på sjukhusen i Region Jönköpings län</vt:lpstr>
      <vt:lpstr>Läkemedel är en stor patientsäkerhetsutmaning</vt:lpstr>
      <vt:lpstr>Sjuksköterskans ansvar</vt:lpstr>
      <vt:lpstr>Läkemedelsservice på sjukhus</vt:lpstr>
      <vt:lpstr>PowerPoint-presentation</vt:lpstr>
      <vt:lpstr>PowerPoint-presentation</vt:lpstr>
      <vt:lpstr>PowerPoint-presentation</vt:lpstr>
      <vt:lpstr>Hämta/lämna ut narkotikaklassade preparat från annan enhet  </vt:lpstr>
      <vt:lpstr>ATC – Anatomical Therapeutic Chemical classification</vt:lpstr>
      <vt:lpstr>ATC-systemet</vt:lpstr>
      <vt:lpstr>ATC istället för ABC</vt:lpstr>
      <vt:lpstr>PowerPoint-presentation</vt:lpstr>
      <vt:lpstr>PowerPoint-presentation</vt:lpstr>
      <vt:lpstr>PowerPoint-presentation</vt:lpstr>
      <vt:lpstr>PowerPoint-presentation</vt:lpstr>
      <vt:lpstr>PowerPoint-presentation</vt:lpstr>
      <vt:lpstr>PowerPoint-presentation</vt:lpstr>
      <vt:lpstr>Kriterier för utbytbarhet</vt:lpstr>
      <vt:lpstr>Hinder för utbytbarhet</vt:lpstr>
      <vt:lpstr>PowerPoint-presentation</vt:lpstr>
      <vt:lpstr>PowerPoint-presentation</vt:lpstr>
      <vt:lpstr>PowerPoint-presentation</vt:lpstr>
      <vt:lpstr>PowerPoint-presentation</vt:lpstr>
      <vt:lpstr>PowerPoint-presentation</vt:lpstr>
    </vt:vector>
  </TitlesOfParts>
  <Company>Region Jönköpings län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FASS och ATC-koder</dc:title>
  <dc:creator>Holmqvist Malin</dc:creator>
  <cp:lastModifiedBy>Andersson Matilda</cp:lastModifiedBy>
  <cp:revision>102</cp:revision>
  <cp:lastPrinted>2021-05-20T09:46:36Z</cp:lastPrinted>
  <dcterms:created xsi:type="dcterms:W3CDTF">2020-07-07T13:13:52Z</dcterms:created>
  <dcterms:modified xsi:type="dcterms:W3CDTF">2021-06-07T06:43:16Z</dcterms:modified>
</cp:coreProperties>
</file>